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12" r:id="rId3"/>
    <p:sldId id="388" r:id="rId4"/>
    <p:sldId id="389" r:id="rId5"/>
    <p:sldId id="334" r:id="rId6"/>
    <p:sldId id="390" r:id="rId7"/>
    <p:sldId id="335" r:id="rId8"/>
    <p:sldId id="336" r:id="rId9"/>
    <p:sldId id="369" r:id="rId10"/>
    <p:sldId id="370" r:id="rId11"/>
    <p:sldId id="371" r:id="rId12"/>
    <p:sldId id="394" r:id="rId13"/>
    <p:sldId id="395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386" r:id="rId26"/>
    <p:sldId id="392" r:id="rId27"/>
    <p:sldId id="429" r:id="rId28"/>
    <p:sldId id="399" r:id="rId29"/>
    <p:sldId id="432" r:id="rId30"/>
    <p:sldId id="433" r:id="rId31"/>
    <p:sldId id="434" r:id="rId32"/>
    <p:sldId id="435" r:id="rId33"/>
    <p:sldId id="436" r:id="rId34"/>
    <p:sldId id="437" r:id="rId35"/>
    <p:sldId id="329" r:id="rId36"/>
    <p:sldId id="331" r:id="rId37"/>
    <p:sldId id="447" r:id="rId38"/>
    <p:sldId id="445" r:id="rId39"/>
    <p:sldId id="446" r:id="rId40"/>
    <p:sldId id="400" r:id="rId41"/>
    <p:sldId id="343" r:id="rId42"/>
    <p:sldId id="342" r:id="rId43"/>
    <p:sldId id="425" r:id="rId44"/>
    <p:sldId id="426" r:id="rId45"/>
    <p:sldId id="427" r:id="rId46"/>
    <p:sldId id="438" r:id="rId47"/>
    <p:sldId id="374" r:id="rId48"/>
    <p:sldId id="428" r:id="rId49"/>
    <p:sldId id="410" r:id="rId50"/>
    <p:sldId id="341" r:id="rId51"/>
    <p:sldId id="404" r:id="rId52"/>
    <p:sldId id="406" r:id="rId53"/>
    <p:sldId id="451" r:id="rId54"/>
    <p:sldId id="443" r:id="rId55"/>
    <p:sldId id="439" r:id="rId56"/>
    <p:sldId id="379" r:id="rId57"/>
    <p:sldId id="363" r:id="rId58"/>
    <p:sldId id="450" r:id="rId59"/>
    <p:sldId id="444" r:id="rId60"/>
    <p:sldId id="380" r:id="rId61"/>
    <p:sldId id="360" r:id="rId62"/>
    <p:sldId id="361" r:id="rId63"/>
    <p:sldId id="362" r:id="rId64"/>
    <p:sldId id="378" r:id="rId65"/>
    <p:sldId id="364" r:id="rId66"/>
    <p:sldId id="353" r:id="rId67"/>
    <p:sldId id="325" r:id="rId68"/>
    <p:sldId id="448" r:id="rId6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6" d="100"/>
          <a:sy n="76" d="100"/>
        </p:scale>
        <p:origin x="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F58E-776E-4D0F-8899-77A6E9F6C773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FFF6B-894B-4FC4-97DA-5258E3339B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93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3DDDD-97A4-4DA9-A1F0-569F9D8F20AA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713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9896A-49F0-41CB-962A-9592D9CE5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605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8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A72A-ED59-413F-B5C2-E114C905E858}" type="datetime1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21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81B3-3336-4006-B25C-FD70B5746865}" type="datetime1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5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B7DE-A134-4C55-9455-95AE638133C9}" type="datetime1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9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BBEE-28B6-4616-AA72-8088D78BECA2}" type="datetime1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79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0203-DDF7-469E-B195-E381385845E0}" type="datetime1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7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982C-6F28-473A-B617-0C9A8843803F}" type="datetime1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35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B641-341D-4BE2-923E-4A30A177B42A}" type="datetime1">
              <a:rPr lang="cs-CZ" smtClean="0"/>
              <a:t>23.05.2023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47C8-4A8F-436E-83CE-A1C8986A4822}" type="datetime1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92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C009-3D58-47A7-8F1A-601F2D8FC01C}" type="datetime1">
              <a:rPr lang="cs-CZ" smtClean="0"/>
              <a:t>23.05.2023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DE79-7BA0-4D38-9DAB-0E5E881C44C9}" type="datetime1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18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7764-4D8D-49F8-876A-1C7776C6DC5D}" type="datetime1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7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6C9F-F188-4634-A8BE-29AF63099306}" type="datetime1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613E-94C9-4A6B-8601-7A61901C87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658" y="5574431"/>
            <a:ext cx="3107496" cy="1769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65564"/>
            <a:ext cx="755458" cy="5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Monitoring onemocnění</a:t>
            </a:r>
            <a:r>
              <a:rPr lang="cs-CZ" sz="4000" b="1" i="1" dirty="0"/>
              <a:t> </a:t>
            </a:r>
            <a:r>
              <a:rPr lang="cs-CZ" sz="4000" b="1" dirty="0"/>
              <a:t>střečkovitostí srnčí zvěře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+mj-lt"/>
              </a:rPr>
              <a:t>Alfred Hera</a:t>
            </a:r>
            <a:endParaRPr lang="cs-CZ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87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Důsledky omezení léčby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V uplynulém roce značné </a:t>
            </a:r>
            <a:r>
              <a:rPr lang="cs-CZ" sz="2800" b="1" dirty="0">
                <a:solidFill>
                  <a:srgbClr val="FF0000"/>
                </a:solidFill>
              </a:rPr>
              <a:t>rozšíření střečkovitosti</a:t>
            </a:r>
            <a:r>
              <a:rPr lang="cs-CZ" sz="2800" b="1" dirty="0"/>
              <a:t> v souvislosti s omezením léčby u spárkaté zvěře</a:t>
            </a:r>
          </a:p>
          <a:p>
            <a:r>
              <a:rPr lang="cs-CZ" sz="2800" b="1" dirty="0"/>
              <a:t>Důsledek tlumení afrického moru prasat na Zlínsku a následných náročných požadavků na vydání výjimky na povolení léčení  volně žijící zvěře </a:t>
            </a:r>
          </a:p>
          <a:p>
            <a:r>
              <a:rPr lang="cs-CZ" sz="2800" b="1" dirty="0"/>
              <a:t>Opatření – vedla k rozšíření střečkovitosti –</a:t>
            </a:r>
          </a:p>
          <a:p>
            <a:pPr marL="0" indent="0">
              <a:buNone/>
            </a:pPr>
            <a:r>
              <a:rPr lang="cs-CZ" sz="2800" b="1" dirty="0"/>
              <a:t>     přináší </a:t>
            </a:r>
            <a:r>
              <a:rPr lang="cs-CZ" sz="2800" b="1" dirty="0">
                <a:solidFill>
                  <a:srgbClr val="FF0000"/>
                </a:solidFill>
              </a:rPr>
              <a:t>utrpení až úhyny u neléčené zvěře, </a:t>
            </a:r>
          </a:p>
          <a:p>
            <a:pPr marL="0" indent="0">
              <a:buNone/>
            </a:pPr>
            <a:r>
              <a:rPr lang="cs-CZ" sz="2800" b="1" dirty="0"/>
              <a:t>     larvy v podkoží – </a:t>
            </a:r>
            <a:r>
              <a:rPr lang="cs-CZ" sz="2800" b="1" dirty="0">
                <a:solidFill>
                  <a:srgbClr val="FF0000"/>
                </a:solidFill>
              </a:rPr>
              <a:t>konfiskace odlovených zvířat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5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Současná právní situace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b="1" dirty="0"/>
              <a:t>byla vyvolána </a:t>
            </a:r>
            <a:r>
              <a:rPr lang="cs-CZ" sz="2200" b="1" dirty="0">
                <a:solidFill>
                  <a:srgbClr val="FF0000"/>
                </a:solidFill>
              </a:rPr>
              <a:t>změnami veterinárního zákona</a:t>
            </a:r>
          </a:p>
          <a:p>
            <a:pPr marL="0" indent="0">
              <a:buNone/>
            </a:pPr>
            <a:r>
              <a:rPr lang="cs-CZ" sz="2200" b="1" dirty="0"/>
              <a:t>    č.166/199 </a:t>
            </a:r>
            <a:r>
              <a:rPr lang="cs-CZ" sz="2200" b="1" dirty="0" err="1"/>
              <a:t>sb</a:t>
            </a:r>
            <a:r>
              <a:rPr lang="cs-CZ" sz="2200" b="1" dirty="0"/>
              <a:t>, kde v § 19 v odst.5 se konstatuje, že </a:t>
            </a:r>
            <a:r>
              <a:rPr lang="cs-CZ" sz="2200" b="1" dirty="0">
                <a:solidFill>
                  <a:srgbClr val="FF0000"/>
                </a:solidFill>
              </a:rPr>
              <a:t>„používání léčivých přípravků u volně žijící zvěře</a:t>
            </a:r>
            <a:r>
              <a:rPr lang="cs-CZ" sz="2200" b="1" dirty="0"/>
              <a:t>, </a:t>
            </a:r>
            <a:r>
              <a:rPr lang="cs-CZ" sz="2200" b="1" dirty="0">
                <a:solidFill>
                  <a:srgbClr val="FF0000"/>
                </a:solidFill>
              </a:rPr>
              <a:t>jejíž produkty jsou určeny k výživě lidí </a:t>
            </a:r>
            <a:r>
              <a:rPr lang="cs-CZ" sz="2200" b="1" dirty="0"/>
              <a:t>, </a:t>
            </a:r>
            <a:r>
              <a:rPr lang="cs-CZ" sz="2200" b="1" dirty="0">
                <a:solidFill>
                  <a:srgbClr val="FF0000"/>
                </a:solidFill>
              </a:rPr>
              <a:t>je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zakázáno s výjimkou </a:t>
            </a:r>
            <a:r>
              <a:rPr lang="cs-CZ" sz="2200" b="1" dirty="0"/>
              <a:t>případů, kdy je uživatel honitby povinen zabezpečit provádění povinných preventivních a diagnostických úkonů v rámci veterinární kontroly zdraví volně žijící zvěře a to v rozsahu a lhůtách stanovených </a:t>
            </a:r>
            <a:r>
              <a:rPr lang="cs-CZ" sz="2200" b="1" dirty="0" err="1"/>
              <a:t>Mze</a:t>
            </a:r>
            <a:r>
              <a:rPr lang="cs-CZ" sz="2200" b="1" dirty="0"/>
              <a:t>. Uživatel je povinen uchovávat údaje o použití LP u volně žijící zvěře a předkládat úřednímu </a:t>
            </a:r>
            <a:r>
              <a:rPr lang="cs-CZ" sz="2200" b="1" dirty="0" err="1"/>
              <a:t>vet.lékaři</a:t>
            </a:r>
            <a:r>
              <a:rPr lang="cs-CZ" sz="2200" b="1" dirty="0"/>
              <a:t> </a:t>
            </a:r>
          </a:p>
          <a:p>
            <a:r>
              <a:rPr lang="cs-CZ" sz="2200" b="1" dirty="0"/>
              <a:t>Druhy a počty zvěře</a:t>
            </a:r>
          </a:p>
          <a:p>
            <a:r>
              <a:rPr lang="cs-CZ" sz="2200" b="1" dirty="0"/>
              <a:t>Území, na němž byl léčivý přípravek použit (katastr)</a:t>
            </a:r>
          </a:p>
          <a:p>
            <a:r>
              <a:rPr lang="cs-CZ" sz="2200" b="1" dirty="0"/>
              <a:t>Název a množství LP</a:t>
            </a:r>
          </a:p>
          <a:p>
            <a:r>
              <a:rPr lang="cs-CZ" sz="2200" b="1" dirty="0"/>
              <a:t>Datum použitého LP a ochrannou lhůtu</a:t>
            </a:r>
            <a:endParaRPr lang="cs-CZ" sz="2200" b="1" dirty="0">
              <a:solidFill>
                <a:srgbClr val="FF0000"/>
              </a:solidFill>
            </a:endParaRPr>
          </a:p>
          <a:p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23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Podmínky pro použití </a:t>
            </a:r>
            <a:r>
              <a:rPr lang="cs-CZ" sz="3600" b="1" dirty="0" err="1"/>
              <a:t>antiparazitik</a:t>
            </a:r>
            <a:br>
              <a:rPr lang="cs-CZ" sz="3600" b="1" dirty="0"/>
            </a:br>
            <a:r>
              <a:rPr lang="cs-CZ" sz="3600" b="1" dirty="0"/>
              <a:t>v roce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SVS ČR uvolnila zákaz léčby k 31.12.2019 </a:t>
            </a:r>
          </a:p>
          <a:p>
            <a:pPr marL="0" indent="0">
              <a:buNone/>
            </a:pPr>
            <a:r>
              <a:rPr lang="cs-CZ" b="1" dirty="0"/>
              <a:t>    pro uživatele honiteb s prokázaným výskytem parazitů u spárkaté zvěře a po splnění povinností  s tím souvisejícími – podmínky uvedeny v dokumentu </a:t>
            </a:r>
            <a:r>
              <a:rPr lang="cs-CZ" b="1" dirty="0">
                <a:solidFill>
                  <a:srgbClr val="FF0000"/>
                </a:solidFill>
              </a:rPr>
              <a:t>„Metodika kontroly zdraví a nařízené vakcinace pro r. 2022“</a:t>
            </a:r>
          </a:p>
          <a:p>
            <a:r>
              <a:rPr lang="cs-CZ" b="1" dirty="0"/>
              <a:t>S námi spolupracující uživatelé honiteb plně respektovali dané podmínky pro léčbu – žádost o schválení KVS do 10.1 2022, použití </a:t>
            </a:r>
            <a:r>
              <a:rPr lang="cs-CZ" b="1" dirty="0" err="1"/>
              <a:t>antiparazitik</a:t>
            </a:r>
            <a:r>
              <a:rPr lang="cs-CZ" b="1" dirty="0"/>
              <a:t> pouze v termínu od 3.února do 23.února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65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Podmínky pro cílené </a:t>
            </a:r>
            <a:r>
              <a:rPr lang="cs-CZ" sz="3600" b="1" dirty="0" err="1"/>
              <a:t>antiparazitární</a:t>
            </a:r>
            <a:r>
              <a:rPr lang="cs-CZ" sz="3600" b="1" dirty="0"/>
              <a:t> ošetření v roce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Od r. 2021 platí pro používání </a:t>
            </a:r>
            <a:r>
              <a:rPr lang="cs-CZ" b="1" dirty="0" err="1"/>
              <a:t>antiparazitik</a:t>
            </a:r>
            <a:r>
              <a:rPr lang="cs-CZ" b="1" dirty="0"/>
              <a:t> ještě přísnější pravidla (viz </a:t>
            </a:r>
            <a:r>
              <a:rPr lang="cs-CZ" b="1" dirty="0">
                <a:solidFill>
                  <a:srgbClr val="FF0000"/>
                </a:solidFill>
              </a:rPr>
              <a:t>Metodika kontroly zdraví a nařízené vakcinace na rok 2022)</a:t>
            </a:r>
          </a:p>
          <a:p>
            <a:r>
              <a:rPr lang="cs-CZ" b="1" dirty="0"/>
              <a:t>Uživatelé honiteb na základě splnění uvedených podmínek musí písemně žádat o povolení léčby nejpozději do </a:t>
            </a:r>
            <a:r>
              <a:rPr lang="cs-CZ" b="1" dirty="0">
                <a:solidFill>
                  <a:srgbClr val="FF0000"/>
                </a:solidFill>
              </a:rPr>
              <a:t>31.12.předcházejícího roku</a:t>
            </a:r>
          </a:p>
          <a:p>
            <a:r>
              <a:rPr lang="cs-CZ" b="1" dirty="0"/>
              <a:t>doložit výsledky monitoringu parazitóz provedeného v předchozím roce u stanoveného procenta ulovené zvěře.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6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Podmínky pro cílené </a:t>
            </a:r>
            <a:r>
              <a:rPr lang="cs-CZ" sz="3600" b="1" dirty="0" err="1"/>
              <a:t>antiparazitární</a:t>
            </a:r>
            <a:r>
              <a:rPr lang="cs-CZ" sz="3600" b="1" dirty="0"/>
              <a:t>  ošetření metodika na rok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Uživatel honitby, který se rozhodne pro cílené </a:t>
            </a:r>
            <a:r>
              <a:rPr lang="cs-CZ" b="1" dirty="0" err="1"/>
              <a:t>antiparazitární</a:t>
            </a:r>
            <a:r>
              <a:rPr lang="cs-CZ" b="1" dirty="0"/>
              <a:t> ošetření spárkaté zvěře </a:t>
            </a:r>
          </a:p>
          <a:p>
            <a:pPr marL="0" indent="0">
              <a:buNone/>
            </a:pPr>
            <a:r>
              <a:rPr lang="cs-CZ" b="1" dirty="0"/>
              <a:t>   (s výjimkou prasat divokých) v daném roce, </a:t>
            </a:r>
          </a:p>
          <a:p>
            <a:pPr marL="0" indent="0">
              <a:buNone/>
            </a:pPr>
            <a:r>
              <a:rPr lang="cs-CZ" b="1" dirty="0"/>
              <a:t>   musí v předcházejícím roce splnit následující</a:t>
            </a:r>
          </a:p>
          <a:p>
            <a:pPr marL="0" indent="0">
              <a:buNone/>
            </a:pPr>
            <a:r>
              <a:rPr lang="cs-CZ" b="1" dirty="0"/>
              <a:t>   podmínky :</a:t>
            </a:r>
          </a:p>
          <a:p>
            <a:r>
              <a:rPr lang="cs-CZ" b="1" dirty="0"/>
              <a:t>musí zajistit parazitologické vyšetření minimálně u </a:t>
            </a:r>
            <a:r>
              <a:rPr lang="cs-CZ" b="1" dirty="0">
                <a:solidFill>
                  <a:srgbClr val="FF0000"/>
                </a:solidFill>
              </a:rPr>
              <a:t>30% veškeré ulovené spárkaté zvěře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0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Podmínky pro cílené </a:t>
            </a:r>
            <a:r>
              <a:rPr lang="cs-CZ" sz="3200" b="1" dirty="0" err="1"/>
              <a:t>antiparazitární</a:t>
            </a:r>
            <a:r>
              <a:rPr lang="cs-CZ" sz="3200" b="1" dirty="0"/>
              <a:t> ošetření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Vzorky k parazitologickému vyšetření jsou odebírány </a:t>
            </a:r>
            <a:r>
              <a:rPr lang="cs-CZ" sz="2800" b="1" dirty="0">
                <a:solidFill>
                  <a:srgbClr val="FF0000"/>
                </a:solidFill>
              </a:rPr>
              <a:t>výhradně z ulovené nebo uhynulé spárkaté zvěře- </a:t>
            </a:r>
            <a:r>
              <a:rPr lang="cs-CZ" sz="2800" b="1" dirty="0"/>
              <a:t>nelze z prostředí</a:t>
            </a:r>
          </a:p>
          <a:p>
            <a:r>
              <a:rPr lang="cs-CZ" sz="2800" b="1" dirty="0"/>
              <a:t>Pro průkaz </a:t>
            </a:r>
            <a:r>
              <a:rPr lang="cs-CZ" sz="2800" b="1" dirty="0" err="1">
                <a:solidFill>
                  <a:srgbClr val="FF0000"/>
                </a:solidFill>
              </a:rPr>
              <a:t>plícních</a:t>
            </a:r>
            <a:r>
              <a:rPr lang="cs-CZ" sz="2800" b="1" dirty="0">
                <a:solidFill>
                  <a:srgbClr val="FF0000"/>
                </a:solidFill>
              </a:rPr>
              <a:t> a gastrointestinálních parazitů </a:t>
            </a:r>
            <a:r>
              <a:rPr lang="cs-CZ" sz="2800" b="1" dirty="0"/>
              <a:t>se odebírá vzorek trusu z konečníku ulovené /uhynulé zvěře, označený vzorek s vyplněnou objednávkou se odesílá k </a:t>
            </a:r>
            <a:r>
              <a:rPr lang="cs-CZ" sz="2800" b="1" dirty="0">
                <a:solidFill>
                  <a:srgbClr val="FF0000"/>
                </a:solidFill>
              </a:rPr>
              <a:t>laboratornímu vyšetření </a:t>
            </a:r>
            <a:r>
              <a:rPr lang="cs-CZ" sz="2800" b="1" dirty="0"/>
              <a:t>do </a:t>
            </a:r>
            <a:r>
              <a:rPr lang="cs-CZ" sz="2800" b="1" dirty="0">
                <a:solidFill>
                  <a:srgbClr val="FF0000"/>
                </a:solidFill>
              </a:rPr>
              <a:t>státních </a:t>
            </a:r>
            <a:r>
              <a:rPr lang="cs-CZ" sz="2800" b="1" dirty="0" err="1">
                <a:solidFill>
                  <a:srgbClr val="FF0000"/>
                </a:solidFill>
              </a:rPr>
              <a:t>vet.ústavů</a:t>
            </a:r>
            <a:r>
              <a:rPr lang="cs-CZ" sz="2800" b="1" dirty="0">
                <a:solidFill>
                  <a:srgbClr val="FF0000"/>
                </a:solidFill>
              </a:rPr>
              <a:t> SVÚ</a:t>
            </a:r>
            <a:r>
              <a:rPr lang="cs-CZ" sz="2800" b="1" dirty="0"/>
              <a:t>, v našem případě parazitologická laboratoř ÚSKVBL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52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Pro </a:t>
            </a:r>
            <a:r>
              <a:rPr lang="cs-CZ" sz="2800" b="1" dirty="0">
                <a:solidFill>
                  <a:srgbClr val="FF0000"/>
                </a:solidFill>
              </a:rPr>
              <a:t>průkaz motolic </a:t>
            </a:r>
            <a:r>
              <a:rPr lang="cs-CZ" sz="2800" b="1" dirty="0"/>
              <a:t>se odebírá vzorek trusu z konečníku ulovené/uhynulé zvěře příp. játra, plíce označený vzorek se odesílá k vyšetření výhradně do SVÚ, možný i průkaz </a:t>
            </a:r>
            <a:r>
              <a:rPr lang="cs-CZ" sz="2800" b="1" dirty="0" err="1"/>
              <a:t>soukrom.vet.lékařem</a:t>
            </a:r>
            <a:endParaRPr lang="cs-CZ" sz="2800" b="1" dirty="0"/>
          </a:p>
          <a:p>
            <a:r>
              <a:rPr lang="cs-CZ" sz="2800" b="1" dirty="0"/>
              <a:t>Každá </a:t>
            </a:r>
            <a:r>
              <a:rPr lang="cs-CZ" sz="2800" b="1" dirty="0">
                <a:solidFill>
                  <a:srgbClr val="FF0000"/>
                </a:solidFill>
              </a:rPr>
              <a:t>skupina parazitóz </a:t>
            </a:r>
            <a:r>
              <a:rPr lang="cs-CZ" sz="2800" b="1" dirty="0"/>
              <a:t>– střečkovitost, </a:t>
            </a:r>
            <a:r>
              <a:rPr lang="cs-CZ" sz="2800" b="1" dirty="0" err="1"/>
              <a:t>motoličnatost</a:t>
            </a:r>
            <a:r>
              <a:rPr lang="cs-CZ" sz="2800" b="1" dirty="0"/>
              <a:t>, </a:t>
            </a:r>
            <a:r>
              <a:rPr lang="cs-CZ" sz="2800" b="1" dirty="0" err="1"/>
              <a:t>plícní</a:t>
            </a:r>
            <a:r>
              <a:rPr lang="cs-CZ" sz="2800" b="1" dirty="0"/>
              <a:t> a gastrointestinální parazitózy- musí být </a:t>
            </a:r>
            <a:r>
              <a:rPr lang="cs-CZ" sz="2800" b="1" dirty="0">
                <a:solidFill>
                  <a:srgbClr val="FF0000"/>
                </a:solidFill>
              </a:rPr>
              <a:t>hodnocena samostatně</a:t>
            </a:r>
          </a:p>
          <a:p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42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Pozitivní výsledek </a:t>
            </a:r>
            <a:r>
              <a:rPr lang="cs-CZ" sz="2800" b="1" dirty="0"/>
              <a:t>parazitologického vyšetření musí být pro danou skupinu parazitóz </a:t>
            </a:r>
            <a:r>
              <a:rPr lang="cs-CZ" sz="2800" b="1" dirty="0">
                <a:solidFill>
                  <a:srgbClr val="FF0000"/>
                </a:solidFill>
              </a:rPr>
              <a:t>minimálně u 30% vyšetřených vzorků</a:t>
            </a:r>
          </a:p>
          <a:p>
            <a:r>
              <a:rPr lang="cs-CZ" sz="2800" b="1" dirty="0"/>
              <a:t>Pro účely cíleného </a:t>
            </a:r>
            <a:r>
              <a:rPr lang="cs-CZ" sz="2800" b="1" dirty="0" err="1"/>
              <a:t>antiparazitárního</a:t>
            </a:r>
            <a:r>
              <a:rPr lang="cs-CZ" sz="2800" b="1" dirty="0"/>
              <a:t> ošetření spárkaté zvěře je pozitivním výsledkem parazitologického vyšetření :</a:t>
            </a:r>
          </a:p>
          <a:p>
            <a:r>
              <a:rPr lang="cs-CZ" sz="2200" b="1" dirty="0"/>
              <a:t>V případě plicních a gastrointestinálních parazitů pozitivní </a:t>
            </a:r>
            <a:r>
              <a:rPr lang="cs-CZ" sz="2200" b="1" dirty="0" err="1"/>
              <a:t>koprologické</a:t>
            </a:r>
            <a:r>
              <a:rPr lang="cs-CZ" sz="2200" b="1" dirty="0"/>
              <a:t> vyšetření hodnocené +++ nebo ++++ (SVÚ)</a:t>
            </a:r>
          </a:p>
          <a:p>
            <a:r>
              <a:rPr lang="cs-CZ" sz="2200" b="1" dirty="0"/>
              <a:t>V případě motolic dtto, přímý důkaz v orgánech (</a:t>
            </a:r>
            <a:r>
              <a:rPr lang="cs-CZ" sz="2200" b="1" dirty="0" err="1"/>
              <a:t>SVÚ,vet.lék</a:t>
            </a:r>
            <a:r>
              <a:rPr lang="cs-CZ" sz="2200" b="1" dirty="0"/>
              <a:t>) </a:t>
            </a:r>
          </a:p>
          <a:p>
            <a:r>
              <a:rPr lang="cs-CZ" sz="2200" b="1" dirty="0"/>
              <a:t>V případě střečkovitosti nález vývojového stadia střečků (hodnotí, potvrzuje SVÚ </a:t>
            </a:r>
            <a:r>
              <a:rPr lang="cs-CZ" sz="2200" b="1" dirty="0" err="1"/>
              <a:t>příp.soukrom.vet.lékař</a:t>
            </a:r>
            <a:r>
              <a:rPr lang="cs-CZ" sz="2200" b="1" dirty="0"/>
              <a:t>, proškolená osoba)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4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Parazitologické vyšetření vzorků ze spárkaté zvěře provedené v předchozím roce slouží</a:t>
            </a:r>
          </a:p>
          <a:p>
            <a:pPr marL="0" indent="0">
              <a:buNone/>
            </a:pPr>
            <a:r>
              <a:rPr lang="cs-CZ" b="1" dirty="0"/>
              <a:t>    pro cílené </a:t>
            </a:r>
            <a:r>
              <a:rPr lang="cs-CZ" b="1" dirty="0" err="1"/>
              <a:t>antiparazitární</a:t>
            </a:r>
            <a:r>
              <a:rPr lang="cs-CZ" b="1" dirty="0"/>
              <a:t> ošetření v roce </a:t>
            </a:r>
          </a:p>
          <a:p>
            <a:pPr marL="0" indent="0">
              <a:buNone/>
            </a:pPr>
            <a:r>
              <a:rPr lang="cs-CZ" b="1" dirty="0"/>
              <a:t>    následujícím.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52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Postup při použití </a:t>
            </a:r>
            <a:r>
              <a:rPr lang="cs-CZ" b="1" dirty="0" err="1">
                <a:solidFill>
                  <a:srgbClr val="FF0000"/>
                </a:solidFill>
              </a:rPr>
              <a:t>antiparazitárních</a:t>
            </a:r>
            <a:r>
              <a:rPr lang="cs-CZ" b="1" dirty="0">
                <a:solidFill>
                  <a:srgbClr val="FF0000"/>
                </a:solidFill>
              </a:rPr>
              <a:t> přípravků u spárkaté zvěře v daném roce :</a:t>
            </a:r>
          </a:p>
          <a:p>
            <a:r>
              <a:rPr lang="cs-CZ" b="1" dirty="0"/>
              <a:t>Uživatel honitby, který se na základě splnění podmínek rozhodne pro cílené </a:t>
            </a:r>
            <a:r>
              <a:rPr lang="cs-CZ" b="1" dirty="0" err="1"/>
              <a:t>antiparazitární</a:t>
            </a:r>
            <a:r>
              <a:rPr lang="cs-CZ" b="1" dirty="0"/>
              <a:t> ošetření spárkaté zvěře, je povinen:</a:t>
            </a:r>
          </a:p>
          <a:p>
            <a:r>
              <a:rPr lang="cs-CZ" b="1" dirty="0">
                <a:solidFill>
                  <a:srgbClr val="FF0000"/>
                </a:solidFill>
              </a:rPr>
              <a:t>Nejpozději do 31.12.předcházejícího roku </a:t>
            </a:r>
            <a:r>
              <a:rPr lang="cs-CZ" b="1" dirty="0"/>
              <a:t>písemně podat na místně příslušnou krajskou </a:t>
            </a:r>
            <a:r>
              <a:rPr lang="cs-CZ" b="1" dirty="0" err="1"/>
              <a:t>vet.správu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žádost o povolení použití </a:t>
            </a:r>
            <a:r>
              <a:rPr lang="cs-CZ" b="1" dirty="0" err="1"/>
              <a:t>antiparazitárních</a:t>
            </a:r>
            <a:r>
              <a:rPr lang="cs-CZ" b="1" dirty="0"/>
              <a:t> přípravků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5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Studie účinnosti a bezpečnosti veterinárních léčivých přípravků na bázi </a:t>
            </a:r>
            <a:r>
              <a:rPr lang="cs-CZ" sz="2800" b="1" dirty="0" err="1"/>
              <a:t>ivermektinu</a:t>
            </a:r>
            <a:r>
              <a:rPr lang="cs-CZ" sz="2800" b="1" dirty="0"/>
              <a:t>- </a:t>
            </a:r>
            <a:r>
              <a:rPr lang="cs-CZ" sz="2800" b="1" dirty="0">
                <a:solidFill>
                  <a:srgbClr val="FF0000"/>
                </a:solidFill>
              </a:rPr>
              <a:t>léčba střečkovitosti u spárkaté zvěře</a:t>
            </a:r>
          </a:p>
          <a:p>
            <a:r>
              <a:rPr lang="cs-CZ" sz="2800" b="1" dirty="0"/>
              <a:t>Sledování vedlejších účinků použitých léčivých přípravků se zaměřením na problematiku perorální aplikace</a:t>
            </a:r>
          </a:p>
          <a:p>
            <a:r>
              <a:rPr lang="cs-CZ" sz="2800" b="1" dirty="0"/>
              <a:t>Monitoring parazitóz ve vybraných lokalitách</a:t>
            </a:r>
          </a:p>
          <a:p>
            <a:r>
              <a:rPr lang="cs-CZ" sz="2800" b="1" dirty="0"/>
              <a:t>Studie přímého dopadu na konzumaci zvěřiny při zajištění bezpečnosti potravin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71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Žádost musí obsahovat 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/>
              <a:t>Identifikační údaje uživatele honitby (</a:t>
            </a:r>
            <a:r>
              <a:rPr lang="cs-CZ" sz="2800" b="1" dirty="0" err="1"/>
              <a:t>jméno,adresa</a:t>
            </a:r>
            <a:r>
              <a:rPr lang="cs-CZ" sz="2800" b="1" dirty="0"/>
              <a:t>,</a:t>
            </a:r>
          </a:p>
          <a:p>
            <a:pPr marL="0" indent="0">
              <a:buNone/>
            </a:pPr>
            <a:r>
              <a:rPr lang="cs-CZ" sz="2800" b="1" dirty="0"/>
              <a:t>       e-mail)</a:t>
            </a:r>
          </a:p>
          <a:p>
            <a:pPr marL="514350" indent="-514350">
              <a:buAutoNum type="arabicPeriod" startAt="2"/>
            </a:pPr>
            <a:r>
              <a:rPr lang="cs-CZ" sz="2800" b="1" dirty="0"/>
              <a:t>Identifikační </a:t>
            </a:r>
            <a:r>
              <a:rPr lang="cs-CZ" sz="2800" b="1" dirty="0">
                <a:solidFill>
                  <a:srgbClr val="FF0000"/>
                </a:solidFill>
              </a:rPr>
              <a:t>údaje honitby </a:t>
            </a:r>
            <a:r>
              <a:rPr lang="cs-CZ" sz="2800" b="1" dirty="0"/>
              <a:t>a katastrálního území, </a:t>
            </a:r>
          </a:p>
          <a:p>
            <a:pPr marL="0" indent="0">
              <a:buNone/>
            </a:pPr>
            <a:r>
              <a:rPr lang="cs-CZ" sz="2800" b="1" dirty="0"/>
              <a:t>      v  nichž ošetření bude provedeno (název a identifikační</a:t>
            </a:r>
          </a:p>
          <a:p>
            <a:pPr marL="0" indent="0">
              <a:buNone/>
            </a:pPr>
            <a:r>
              <a:rPr lang="cs-CZ" sz="2800" b="1" dirty="0"/>
              <a:t>      číslo honitby, </a:t>
            </a:r>
            <a:r>
              <a:rPr lang="cs-CZ" sz="2800" b="1" dirty="0" err="1"/>
              <a:t>vč.katastrálního</a:t>
            </a:r>
            <a:r>
              <a:rPr lang="cs-CZ" sz="2800" b="1" dirty="0"/>
              <a:t> území, GPS souřadnic</a:t>
            </a:r>
          </a:p>
          <a:p>
            <a:pPr marL="0" indent="0">
              <a:buNone/>
            </a:pPr>
            <a:r>
              <a:rPr lang="cs-CZ" sz="2800" b="1" dirty="0"/>
              <a:t>      místa předkládání léčivého přípravku</a:t>
            </a:r>
          </a:p>
          <a:p>
            <a:pPr marL="514350" indent="-514350">
              <a:buAutoNum type="arabicPeriod" startAt="3"/>
            </a:pPr>
            <a:r>
              <a:rPr lang="cs-CZ" sz="2800" b="1" dirty="0"/>
              <a:t>údaje o splnění podmínek (</a:t>
            </a:r>
            <a:r>
              <a:rPr lang="cs-CZ" sz="2800" b="1" dirty="0">
                <a:solidFill>
                  <a:srgbClr val="FF0000"/>
                </a:solidFill>
              </a:rPr>
              <a:t>počet ulovené zvěře </a:t>
            </a:r>
            <a:r>
              <a:rPr lang="cs-CZ" sz="2800" b="1" dirty="0"/>
              <a:t>v roce</a:t>
            </a:r>
          </a:p>
          <a:p>
            <a:pPr marL="0" indent="0">
              <a:buNone/>
            </a:pPr>
            <a:r>
              <a:rPr lang="cs-CZ" sz="2800" b="1" dirty="0"/>
              <a:t>      předcházejícím),  potvrzení o provedených</a:t>
            </a:r>
          </a:p>
          <a:p>
            <a:pPr marL="0" indent="0">
              <a:buNone/>
            </a:pPr>
            <a:r>
              <a:rPr lang="cs-CZ" sz="2800" b="1" dirty="0"/>
              <a:t>      </a:t>
            </a:r>
            <a:r>
              <a:rPr lang="cs-CZ" sz="2800" b="1" dirty="0">
                <a:solidFill>
                  <a:srgbClr val="FF0000"/>
                </a:solidFill>
              </a:rPr>
              <a:t>parazitologických vyšetření </a:t>
            </a:r>
            <a:r>
              <a:rPr lang="cs-CZ" sz="2800" b="1" dirty="0"/>
              <a:t>a pozitivních nálezech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30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4.</a:t>
            </a:r>
            <a:r>
              <a:rPr lang="cs-CZ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Parazitózu</a:t>
            </a:r>
            <a:r>
              <a:rPr lang="cs-CZ" sz="2800" b="1" dirty="0"/>
              <a:t> (skupinu parazitóz), proti které bude</a:t>
            </a:r>
          </a:p>
          <a:p>
            <a:pPr marL="0" indent="0">
              <a:buNone/>
            </a:pPr>
            <a:r>
              <a:rPr lang="cs-CZ" sz="2800" b="1" dirty="0"/>
              <a:t>     přípravek aplikován</a:t>
            </a:r>
          </a:p>
          <a:p>
            <a:pPr marL="0" indent="0">
              <a:buNone/>
            </a:pPr>
            <a:r>
              <a:rPr lang="cs-CZ" sz="2800" b="1" dirty="0"/>
              <a:t>5. Název </a:t>
            </a:r>
            <a:r>
              <a:rPr lang="cs-CZ" sz="2800" b="1" dirty="0">
                <a:solidFill>
                  <a:srgbClr val="FF0000"/>
                </a:solidFill>
              </a:rPr>
              <a:t>léčivého přípravku</a:t>
            </a:r>
            <a:r>
              <a:rPr lang="cs-CZ" sz="2800" b="1" dirty="0"/>
              <a:t>, který bude pro cílené</a:t>
            </a:r>
          </a:p>
          <a:p>
            <a:pPr marL="0" indent="0">
              <a:buNone/>
            </a:pPr>
            <a:r>
              <a:rPr lang="cs-CZ" sz="2800" b="1" dirty="0"/>
              <a:t>   </a:t>
            </a:r>
            <a:r>
              <a:rPr lang="cs-CZ" sz="2800" b="1" dirty="0" err="1"/>
              <a:t>antiparazitární</a:t>
            </a:r>
            <a:r>
              <a:rPr lang="cs-CZ" sz="2800" b="1" dirty="0"/>
              <a:t> ošetření použit a jeho ochrannou lhůtu</a:t>
            </a:r>
          </a:p>
          <a:p>
            <a:pPr marL="0" indent="0">
              <a:buNone/>
            </a:pPr>
            <a:r>
              <a:rPr lang="cs-CZ" sz="2800" b="1" dirty="0"/>
              <a:t>6. Množství léčivého přípravku, který bude pro cílené</a:t>
            </a:r>
          </a:p>
          <a:p>
            <a:pPr marL="0" indent="0">
              <a:buNone/>
            </a:pPr>
            <a:r>
              <a:rPr lang="cs-CZ" sz="2800" b="1" dirty="0"/>
              <a:t>   ošetření použit</a:t>
            </a:r>
          </a:p>
          <a:p>
            <a:pPr marL="0" indent="0">
              <a:buNone/>
            </a:pPr>
            <a:r>
              <a:rPr lang="cs-CZ" sz="2800" b="1" dirty="0"/>
              <a:t>7. Druh , kategorie , počet a hmotnost zvěře, výpočet</a:t>
            </a:r>
          </a:p>
          <a:p>
            <a:pPr marL="0" indent="0">
              <a:buNone/>
            </a:pPr>
            <a:r>
              <a:rPr lang="cs-CZ" sz="2800" b="1" dirty="0"/>
              <a:t>   potřebné </a:t>
            </a:r>
            <a:r>
              <a:rPr lang="cs-CZ" sz="2800" b="1" dirty="0">
                <a:solidFill>
                  <a:srgbClr val="FF0000"/>
                </a:solidFill>
              </a:rPr>
              <a:t>dávky léčivého přípravku</a:t>
            </a:r>
          </a:p>
          <a:p>
            <a:pPr marL="0" indent="0">
              <a:buNone/>
            </a:pPr>
            <a:r>
              <a:rPr lang="cs-CZ" sz="2800" b="1" dirty="0"/>
              <a:t>8. </a:t>
            </a:r>
            <a:r>
              <a:rPr lang="cs-CZ" sz="2800" b="1" dirty="0">
                <a:solidFill>
                  <a:srgbClr val="FF0000"/>
                </a:solidFill>
              </a:rPr>
              <a:t>Doba, </a:t>
            </a:r>
            <a:r>
              <a:rPr lang="cs-CZ" sz="2800" b="1" dirty="0"/>
              <a:t>ve které bude léčivý přípravek použit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39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9.  </a:t>
            </a:r>
            <a:r>
              <a:rPr lang="cs-CZ" sz="2800" b="1" dirty="0"/>
              <a:t>Způsob předkládání léčivého přípravku</a:t>
            </a:r>
          </a:p>
          <a:p>
            <a:pPr marL="0" indent="0">
              <a:buNone/>
            </a:pPr>
            <a:r>
              <a:rPr lang="cs-CZ" sz="2800" b="1" dirty="0"/>
              <a:t>10. Seznam všech </a:t>
            </a:r>
            <a:r>
              <a:rPr lang="cs-CZ" sz="2800" b="1" dirty="0">
                <a:solidFill>
                  <a:srgbClr val="FF0000"/>
                </a:solidFill>
              </a:rPr>
              <a:t>sousedních honiteb</a:t>
            </a:r>
            <a:r>
              <a:rPr lang="cs-CZ" sz="2800" b="1" dirty="0"/>
              <a:t>, v příp., že</a:t>
            </a:r>
          </a:p>
          <a:p>
            <a:pPr marL="0" indent="0">
              <a:buNone/>
            </a:pPr>
            <a:r>
              <a:rPr lang="cs-CZ" sz="2800" b="1" dirty="0"/>
              <a:t>     honitba sousedí se státní hranicí, uvést </a:t>
            </a:r>
          </a:p>
          <a:p>
            <a:pPr marL="0" indent="0">
              <a:buNone/>
            </a:pPr>
            <a:r>
              <a:rPr lang="cs-CZ" sz="2800" b="1" dirty="0"/>
              <a:t>     konkrétní stát</a:t>
            </a:r>
          </a:p>
          <a:p>
            <a:pPr marL="0" indent="0">
              <a:buNone/>
            </a:pPr>
            <a:r>
              <a:rPr lang="cs-CZ" sz="2800" b="1" dirty="0"/>
              <a:t>11.</a:t>
            </a:r>
            <a:r>
              <a:rPr lang="cs-CZ" sz="2800" b="1" dirty="0">
                <a:solidFill>
                  <a:srgbClr val="FF0000"/>
                </a:solidFill>
              </a:rPr>
              <a:t> Identifikační údaje </a:t>
            </a:r>
            <a:r>
              <a:rPr lang="cs-CZ" sz="2800" b="1" dirty="0"/>
              <a:t>soukromého </a:t>
            </a:r>
            <a:r>
              <a:rPr lang="cs-CZ" sz="2800" b="1" dirty="0" err="1">
                <a:solidFill>
                  <a:srgbClr val="FF0000"/>
                </a:solidFill>
              </a:rPr>
              <a:t>vet.lékaře</a:t>
            </a:r>
            <a:r>
              <a:rPr lang="cs-CZ" sz="2800" b="1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cs-CZ" sz="2800" b="1" dirty="0"/>
              <a:t>      pod jehož odpovědností bude léčivý </a:t>
            </a:r>
          </a:p>
          <a:p>
            <a:pPr marL="0" indent="0">
              <a:buNone/>
            </a:pPr>
            <a:r>
              <a:rPr lang="cs-CZ" sz="2800" b="1" dirty="0"/>
              <a:t>     přípravek použit (</a:t>
            </a:r>
            <a:r>
              <a:rPr lang="cs-CZ" sz="2800" b="1" dirty="0" err="1"/>
              <a:t>vč.SVL</a:t>
            </a:r>
            <a:r>
              <a:rPr lang="cs-CZ" sz="2800" b="1" dirty="0"/>
              <a:t> přidělené Komorou VL)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71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 obdržení povolení k použití </a:t>
            </a:r>
            <a:r>
              <a:rPr lang="cs-CZ" b="1" dirty="0" err="1"/>
              <a:t>antiparazitárních</a:t>
            </a:r>
            <a:r>
              <a:rPr lang="cs-CZ" b="1" dirty="0"/>
              <a:t> přípravků od krajské </a:t>
            </a:r>
            <a:r>
              <a:rPr lang="cs-CZ" b="1" dirty="0" err="1"/>
              <a:t>vet.správy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informovat všechny uživatele sousedních honiteb</a:t>
            </a:r>
            <a:r>
              <a:rPr lang="cs-CZ" b="1" dirty="0"/>
              <a:t>, </a:t>
            </a:r>
            <a:r>
              <a:rPr lang="cs-CZ" b="1" dirty="0" err="1"/>
              <a:t>vč.přeshraničních</a:t>
            </a:r>
            <a:r>
              <a:rPr lang="cs-CZ" b="1" dirty="0"/>
              <a:t> a místně příslušný orgán státní správy myslivosti o použití léčivého přípravku </a:t>
            </a:r>
            <a:r>
              <a:rPr lang="cs-CZ" b="1" dirty="0">
                <a:solidFill>
                  <a:srgbClr val="FF0000"/>
                </a:solidFill>
              </a:rPr>
              <a:t>minimálně 14 dní před jeho použitím</a:t>
            </a:r>
          </a:p>
          <a:p>
            <a:r>
              <a:rPr lang="cs-CZ" b="1" dirty="0"/>
              <a:t>Zajistit aplikaci LP, aby byla minimalizována konzumace prasaty divokými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7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Antiparazitární</a:t>
            </a:r>
            <a:r>
              <a:rPr lang="cs-CZ" b="1" dirty="0"/>
              <a:t> přípravky bylo možno v roce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v roce 2022 použít pouze v termínu od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31.1.2022 do 20.2 2022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</a:t>
            </a:r>
            <a:r>
              <a:rPr lang="cs-CZ" b="1" dirty="0"/>
              <a:t>V honitbách , které jsou ve smyslu zákona č.440/2001 Sb., o myslivosti, nebo uživatelé provozující </a:t>
            </a:r>
            <a:r>
              <a:rPr lang="cs-CZ" b="1" dirty="0">
                <a:solidFill>
                  <a:srgbClr val="FF0000"/>
                </a:solidFill>
              </a:rPr>
              <a:t>přezimovací objekty </a:t>
            </a:r>
            <a:r>
              <a:rPr lang="cs-CZ" b="1" dirty="0"/>
              <a:t>pro volně žijící spárkatou zvěř, lze použít </a:t>
            </a:r>
            <a:r>
              <a:rPr lang="cs-CZ" b="1" dirty="0" err="1"/>
              <a:t>antiparazitární</a:t>
            </a:r>
            <a:r>
              <a:rPr lang="cs-CZ" b="1" dirty="0"/>
              <a:t> přípravky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v průběhu celého roku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</a:t>
            </a: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9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Aplikace </a:t>
            </a:r>
            <a:r>
              <a:rPr lang="cs-CZ" b="1" dirty="0" err="1"/>
              <a:t>antiparazitika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900" b="1" dirty="0">
                <a:solidFill>
                  <a:srgbClr val="FF0000"/>
                </a:solidFill>
              </a:rPr>
              <a:t>Proces aplikace </a:t>
            </a:r>
            <a:r>
              <a:rPr lang="cs-CZ" sz="3900" b="1" dirty="0" err="1">
                <a:solidFill>
                  <a:srgbClr val="FF0000"/>
                </a:solidFill>
              </a:rPr>
              <a:t>antiparazitika</a:t>
            </a:r>
            <a:r>
              <a:rPr lang="cs-CZ" sz="3900" b="1" dirty="0">
                <a:solidFill>
                  <a:srgbClr val="FF0000"/>
                </a:solidFill>
              </a:rPr>
              <a:t> </a:t>
            </a:r>
            <a:r>
              <a:rPr lang="cs-CZ" sz="3900" b="1" dirty="0"/>
              <a:t>je náročná</a:t>
            </a:r>
          </a:p>
          <a:p>
            <a:pPr marL="0" indent="0">
              <a:buNone/>
            </a:pPr>
            <a:r>
              <a:rPr lang="cs-CZ" sz="3900" b="1" dirty="0"/>
              <a:t>   záležitost – </a:t>
            </a:r>
            <a:endParaRPr lang="cs-CZ" sz="2800" b="1" dirty="0"/>
          </a:p>
          <a:p>
            <a:r>
              <a:rPr lang="cs-CZ" sz="2600" b="1" dirty="0"/>
              <a:t>Vyšetřování vzorků trusu </a:t>
            </a:r>
            <a:r>
              <a:rPr lang="cs-CZ" sz="2600" b="1" dirty="0" err="1"/>
              <a:t>vč.nálezu</a:t>
            </a:r>
            <a:r>
              <a:rPr lang="cs-CZ" sz="2600" b="1" dirty="0"/>
              <a:t> larev</a:t>
            </a:r>
          </a:p>
          <a:p>
            <a:r>
              <a:rPr lang="cs-CZ" sz="2600" b="1" dirty="0"/>
              <a:t>Předpis VLP na základě výsledku parazitologického vyšetření</a:t>
            </a:r>
          </a:p>
          <a:p>
            <a:r>
              <a:rPr lang="cs-CZ" sz="2600" b="1" dirty="0"/>
              <a:t>Nákup </a:t>
            </a:r>
            <a:r>
              <a:rPr lang="cs-CZ" sz="2600" b="1" dirty="0" err="1"/>
              <a:t>premixu</a:t>
            </a:r>
            <a:r>
              <a:rPr lang="cs-CZ" sz="2600" b="1" dirty="0"/>
              <a:t>, nákup krmiva</a:t>
            </a:r>
          </a:p>
          <a:p>
            <a:r>
              <a:rPr lang="cs-CZ" sz="2600" b="1" dirty="0"/>
              <a:t>Příprava </a:t>
            </a:r>
            <a:r>
              <a:rPr lang="cs-CZ" sz="2600" b="1" dirty="0" err="1"/>
              <a:t>medikované</a:t>
            </a:r>
            <a:r>
              <a:rPr lang="cs-CZ" sz="2600" b="1" dirty="0"/>
              <a:t> krmné směsi</a:t>
            </a:r>
          </a:p>
          <a:p>
            <a:r>
              <a:rPr lang="cs-CZ" sz="2600" b="1" dirty="0"/>
              <a:t>Její transport a založení krmelců</a:t>
            </a:r>
          </a:p>
          <a:p>
            <a:r>
              <a:rPr lang="cs-CZ" sz="2600" b="1" dirty="0"/>
              <a:t>Aplikace návykového krmiva</a:t>
            </a:r>
          </a:p>
          <a:p>
            <a:r>
              <a:rPr lang="cs-CZ" sz="2600" b="1" dirty="0"/>
              <a:t>Sledování, zda bylo krmivo přijato </a:t>
            </a:r>
          </a:p>
          <a:p>
            <a:r>
              <a:rPr lang="cs-CZ" sz="2600" b="1" dirty="0"/>
              <a:t>Odběr vzorků trusu ,resp. podkoží k vyšetření průkazu účinnosti,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0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Proces aplikace </a:t>
            </a:r>
            <a:r>
              <a:rPr lang="cs-CZ" sz="4000" b="1" dirty="0" err="1"/>
              <a:t>antiparazitika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300" b="1" dirty="0"/>
              <a:t>Uvedené přísné požadavky vedly k tomu, že řada uživatelů i v případě </a:t>
            </a:r>
            <a:r>
              <a:rPr lang="cs-CZ" sz="4300" b="1" dirty="0">
                <a:solidFill>
                  <a:srgbClr val="FF0000"/>
                </a:solidFill>
              </a:rPr>
              <a:t>výskytu střečkovitosti </a:t>
            </a:r>
            <a:r>
              <a:rPr lang="cs-CZ" sz="4300" b="1" dirty="0"/>
              <a:t>neuskutečnila </a:t>
            </a:r>
            <a:r>
              <a:rPr lang="cs-CZ" sz="4300" b="1" dirty="0" err="1"/>
              <a:t>odčervování</a:t>
            </a:r>
            <a:r>
              <a:rPr lang="cs-CZ" sz="4300" b="1" dirty="0"/>
              <a:t>, což vedlo k nárůstu tohoto onemocnění, jak prokazujeme.</a:t>
            </a:r>
          </a:p>
          <a:p>
            <a:pPr marL="0" indent="0">
              <a:buNone/>
            </a:pPr>
            <a:r>
              <a:rPr lang="cs-CZ" sz="4600" dirty="0"/>
              <a:t>    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2410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44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Střečkovitost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Ektoparazitární</a:t>
            </a:r>
            <a:r>
              <a:rPr lang="cs-CZ" b="1" dirty="0">
                <a:solidFill>
                  <a:srgbClr val="FF0000"/>
                </a:solidFill>
              </a:rPr>
              <a:t> onemocnění </a:t>
            </a:r>
            <a:r>
              <a:rPr lang="cs-CZ" b="1" dirty="0"/>
              <a:t>způsobené larvami much čeledi střečkovitých, zvláště spárkaté zvěře, ovcí, skotu koní..</a:t>
            </a:r>
          </a:p>
          <a:p>
            <a:r>
              <a:rPr lang="cs-CZ" b="1" dirty="0"/>
              <a:t>Podle lokalizace larev střečků v hostiteli (zvěři) se rozlišuje </a:t>
            </a:r>
            <a:r>
              <a:rPr lang="cs-CZ" b="1" dirty="0">
                <a:solidFill>
                  <a:srgbClr val="FF0000"/>
                </a:solidFill>
              </a:rPr>
              <a:t>střečkovitost podkožní a nosohltanová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0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Kontrolované onemocnění střečkovitostí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Onemocnění působené larvami střečkovitých </a:t>
            </a:r>
          </a:p>
          <a:p>
            <a:r>
              <a:rPr lang="cs-CZ" b="1" dirty="0">
                <a:solidFill>
                  <a:srgbClr val="FF0000"/>
                </a:solidFill>
              </a:rPr>
              <a:t>Střeček podkožní </a:t>
            </a:r>
            <a:r>
              <a:rPr lang="cs-CZ" b="1" dirty="0"/>
              <a:t>(</a:t>
            </a:r>
            <a:r>
              <a:rPr lang="cs-CZ" b="1" i="1" dirty="0" err="1"/>
              <a:t>Hypoderma</a:t>
            </a:r>
            <a:r>
              <a:rPr lang="cs-CZ" b="1" i="1" dirty="0"/>
              <a:t> </a:t>
            </a:r>
            <a:r>
              <a:rPr lang="cs-CZ" b="1" i="1" dirty="0" err="1"/>
              <a:t>diana</a:t>
            </a:r>
            <a:r>
              <a:rPr lang="cs-CZ" b="1" dirty="0"/>
              <a:t>) se vyskytuje u  srnců, méně u jelenů,  daňků a muflonů,  střeček podkožní </a:t>
            </a:r>
            <a:r>
              <a:rPr lang="cs-CZ" b="1" i="1" dirty="0" err="1"/>
              <a:t>Hypoderma</a:t>
            </a:r>
            <a:r>
              <a:rPr lang="cs-CZ" b="1" i="1" dirty="0"/>
              <a:t> </a:t>
            </a:r>
            <a:r>
              <a:rPr lang="cs-CZ" b="1" i="1" dirty="0" err="1"/>
              <a:t>acteon</a:t>
            </a:r>
            <a:r>
              <a:rPr lang="cs-CZ" b="1" dirty="0"/>
              <a:t> u jelenů.  </a:t>
            </a:r>
          </a:p>
          <a:p>
            <a:r>
              <a:rPr lang="cs-CZ" b="1" dirty="0"/>
              <a:t>Do skupiny </a:t>
            </a:r>
            <a:r>
              <a:rPr lang="cs-CZ" b="1" dirty="0">
                <a:solidFill>
                  <a:srgbClr val="FF0000"/>
                </a:solidFill>
              </a:rPr>
              <a:t>střečků nosních a hltanových </a:t>
            </a:r>
            <a:r>
              <a:rPr lang="cs-CZ" b="1" dirty="0"/>
              <a:t>patří </a:t>
            </a:r>
            <a:r>
              <a:rPr lang="cs-CZ" b="1" i="1" dirty="0" err="1"/>
              <a:t>Cephenemyia</a:t>
            </a:r>
            <a:r>
              <a:rPr lang="cs-CZ" b="1" i="1" dirty="0"/>
              <a:t> </a:t>
            </a:r>
            <a:r>
              <a:rPr lang="cs-CZ" b="1" i="1" dirty="0" err="1"/>
              <a:t>stimulator</a:t>
            </a:r>
            <a:r>
              <a:rPr lang="cs-CZ" b="1" dirty="0"/>
              <a:t>, který se vyskytuje u srnců,  </a:t>
            </a:r>
            <a:r>
              <a:rPr lang="cs-CZ" b="1" i="1" dirty="0" err="1"/>
              <a:t>Cephenemyia</a:t>
            </a:r>
            <a:r>
              <a:rPr lang="cs-CZ" b="1" i="1" dirty="0"/>
              <a:t> </a:t>
            </a:r>
            <a:r>
              <a:rPr lang="cs-CZ" b="1" i="1" dirty="0" err="1"/>
              <a:t>auribarbis</a:t>
            </a:r>
            <a:r>
              <a:rPr lang="cs-CZ" b="1" dirty="0"/>
              <a:t> vyskytující se u jelenů a vzácně u daňků a </a:t>
            </a:r>
            <a:r>
              <a:rPr lang="cs-CZ" b="1" i="1" dirty="0" err="1"/>
              <a:t>Pharyngomyia</a:t>
            </a:r>
            <a:r>
              <a:rPr lang="cs-CZ" b="1" dirty="0"/>
              <a:t> </a:t>
            </a:r>
            <a:r>
              <a:rPr lang="cs-CZ" b="1" i="1" dirty="0" err="1"/>
              <a:t>picta</a:t>
            </a:r>
            <a:r>
              <a:rPr lang="cs-CZ" b="1" dirty="0"/>
              <a:t> u jelenů, srnců, méně u daňků.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93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Střeček srnčí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Samička střečka srnčího je moucha z dvoukřídlého hmyzu, velikosti 11 -12 mm. Dospělá moucha žije asi 75 dni (od 25. března do 10. června). Doba rojení od 25. dubna do 10. května. Samičky po spáření za slunečného a bezvětrného počasí při teplotách od 17 do 22 °C v odpoledních hodinách vyhledávají zvěř, nalétávají na ni a kladou za letu na srst na zadních končetinách, hřbetě a břichu vajíčka bílé barvy o velikosti asi 1 mm. Po 1-3 dnech se líhnou 12-13 mm dlouhé a 2 mm tlusté larvy. Pomocí ústních háčků a enzymu pronikají přes vlasové folikuly a migrují podkožím.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Problematika parazitóz volně žijící zvěře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Studie je plně v souladu s požadavkem ředitele </a:t>
            </a:r>
            <a:r>
              <a:rPr lang="cs-CZ" b="1" dirty="0">
                <a:solidFill>
                  <a:srgbClr val="FF0000"/>
                </a:solidFill>
              </a:rPr>
              <a:t>Státní veterinární správy ČR na řešení problematiky parazitóz volně žijící zvěře </a:t>
            </a:r>
            <a:r>
              <a:rPr lang="cs-CZ" b="1" dirty="0"/>
              <a:t>a v současnosti je velmi významná vzhledem k přerušení léčby v důsledku afrického moru prasat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06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Střeček srnčí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Zimu přečkávají v klidovém stavu v epidurálním tuku v páteřním kanále, kde se svlékají na larvy druhého instaru.</a:t>
            </a:r>
            <a:br>
              <a:rPr lang="cs-CZ" dirty="0"/>
            </a:br>
            <a:r>
              <a:rPr lang="cs-CZ" dirty="0"/>
              <a:t>Larvy, které vnikly až do páteřního kanálu, mohou způsobit až ochrnutí postižené zvěře. V únoru a v březnu migrace larev druhého a třetího instaru možno nahmatat v podkoží na hřbetě tzv. střečkové boule.</a:t>
            </a:r>
            <a:br>
              <a:rPr lang="cs-CZ" dirty="0"/>
            </a:br>
            <a:r>
              <a:rPr lang="cs-CZ" dirty="0"/>
              <a:t>Larvy třetího instaru o velikosti 15-25 mm dýchají úzkým kanálkem v kůží a brzo zjara tímto kanálkem opouští svého hostitele.</a:t>
            </a:r>
            <a:br>
              <a:rPr lang="cs-CZ" dirty="0"/>
            </a:br>
            <a:r>
              <a:rPr lang="cs-CZ" dirty="0"/>
              <a:t>Cyklus svého vývoje dokončí v povrchové vrstvě půdy. Podle venkovní teploty se líhne z kukly dospělá moucha a koloběh se opakuje.</a:t>
            </a:r>
            <a:br>
              <a:rPr lang="cs-CZ" dirty="0"/>
            </a:br>
            <a:r>
              <a:rPr lang="cs-CZ" dirty="0"/>
              <a:t>Tento střeček srnčí je typický jarní druh. Jeho celkový vývoj trvá jeden rok.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400" dirty="0"/>
              <a:t>Zdroj. Myslivost, 03/2017</a:t>
            </a:r>
            <a:br>
              <a:rPr lang="cs-CZ" dirty="0"/>
            </a:br>
            <a:r>
              <a:rPr lang="cs-CZ" dirty="0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84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Střeček srnčí </a:t>
            </a:r>
            <a:r>
              <a:rPr lang="cs-CZ" sz="2000" i="1" dirty="0" err="1"/>
              <a:t>Hypoderma</a:t>
            </a:r>
            <a:r>
              <a:rPr lang="cs-CZ" sz="2000" i="1" dirty="0"/>
              <a:t> </a:t>
            </a:r>
            <a:r>
              <a:rPr lang="cs-CZ" sz="2000" i="1" dirty="0" err="1"/>
              <a:t>diana</a:t>
            </a:r>
            <a:endParaRPr lang="cs-CZ" sz="2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31</a:t>
            </a:fld>
            <a:endParaRPr lang="cs-CZ"/>
          </a:p>
        </p:txBody>
      </p:sp>
      <p:pic>
        <p:nvPicPr>
          <p:cNvPr id="5" name="Obrázek 4" descr="https://www.myslivost.cz/Pro-myslivce/Aktuality/strecek-srnci-1.aspx?width=600&amp;height=4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715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7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Střeček nosohltanový </a:t>
            </a:r>
            <a:br>
              <a:rPr lang="cs-CZ" sz="3600" b="1" dirty="0"/>
            </a:br>
            <a:r>
              <a:rPr lang="cs-CZ" sz="3200" dirty="0"/>
              <a:t>(</a:t>
            </a:r>
            <a:r>
              <a:rPr lang="cs-CZ" sz="3200" i="1" dirty="0" err="1"/>
              <a:t>Cephenemyia</a:t>
            </a:r>
            <a:r>
              <a:rPr lang="cs-CZ" sz="3200" i="1" dirty="0"/>
              <a:t> </a:t>
            </a:r>
            <a:r>
              <a:rPr lang="cs-CZ" sz="3200" i="1" dirty="0" err="1"/>
              <a:t>stimulator</a:t>
            </a:r>
            <a:r>
              <a:rPr lang="cs-CZ" sz="3200" i="1" dirty="0"/>
              <a:t>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vyskytuje se u srnčí zvěře častěji a je nebezpečnější než střeček podkožní. Je větší než střeček srnčí (13-17 mm) a způsobuje hlavně dýchací problémy.</a:t>
            </a:r>
            <a:br>
              <a:rPr lang="cs-CZ" dirty="0"/>
            </a:br>
            <a:r>
              <a:rPr lang="cs-CZ" dirty="0"/>
              <a:t>Larvy se usazují v nosních dutinách, hltanu a hlavových dutinách, kde může docházet k poškození mozkových obalů a zánětům.</a:t>
            </a:r>
            <a:br>
              <a:rPr lang="cs-CZ" dirty="0"/>
            </a:br>
            <a:r>
              <a:rPr lang="cs-CZ" dirty="0"/>
              <a:t>K infikaci dochází, když samičky nosohltanových střečků nalétávají na srnčí zvěř a při přiblížení se k jejich nozdrám vstřikují do nich kladélkem kapku tekutiny. V této kapce se nachází až dvacet larev o velikosti 1 mm.   </a:t>
            </a:r>
            <a:r>
              <a:rPr lang="cs-CZ" sz="1100" dirty="0"/>
              <a:t>Zdroj : Myslivost 03/2017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341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Střeček nosohltanový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Larvy I. instaru se dostávají do nosních dutin a pomocí háčků a trnů se zachycují na sliznici, kterou tím dráždí. Takto podrážděná sliznice se brání a produkuje hlen, kterým se pak larvy živí.</a:t>
            </a:r>
            <a:br>
              <a:rPr lang="cs-CZ" dirty="0"/>
            </a:br>
            <a:r>
              <a:rPr lang="cs-CZ" dirty="0"/>
              <a:t>Koncem února je růst larev intenzívnější, dochází postupně k přeměně na larvy II. a III. instaru.</a:t>
            </a:r>
            <a:br>
              <a:rPr lang="cs-CZ" dirty="0"/>
            </a:br>
            <a:r>
              <a:rPr lang="cs-CZ" dirty="0"/>
              <a:t>Zralé larvy III. instaru jsou na jaře vykašlávány a vyfrkovány ven, kde se ihned kuklí v půdě. Dospělé mouchy se líhnou po třech týdnech až dvou měsících a cyklus se opakuje.</a:t>
            </a:r>
            <a:br>
              <a:rPr lang="cs-CZ" dirty="0"/>
            </a:br>
            <a:r>
              <a:rPr lang="cs-CZ" dirty="0"/>
              <a:t>Tento střeček je typický letní druh. Vyskytuje se od 15. června do 15. srpna (60 dnů). </a:t>
            </a:r>
            <a:r>
              <a:rPr lang="cs-CZ" sz="1000" dirty="0"/>
              <a:t>Zdroj : Myslivost03/2017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760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Střeček nosohltanový </a:t>
            </a:r>
            <a:r>
              <a:rPr lang="cs-CZ" sz="2000" i="1" dirty="0" err="1"/>
              <a:t>Cephenemyia</a:t>
            </a:r>
            <a:r>
              <a:rPr lang="cs-CZ" sz="2000" i="1" dirty="0"/>
              <a:t> </a:t>
            </a:r>
            <a:r>
              <a:rPr lang="cs-CZ" sz="2000" i="1" dirty="0" err="1"/>
              <a:t>stimulator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34</a:t>
            </a:fld>
            <a:endParaRPr lang="cs-CZ"/>
          </a:p>
        </p:txBody>
      </p:sp>
      <p:pic>
        <p:nvPicPr>
          <p:cNvPr id="5" name="Zástupný symbol pro obsah 4" descr="https://www.myslivost.cz/Pro-myslivce/Aktuality/strecek-nosohltanovy-1.aspx?width=600&amp;height=44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4819"/>
            <a:ext cx="5715000" cy="427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81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Střečkovitost nosohltanová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35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79839"/>
            <a:ext cx="5762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8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Střečkovitost podkožní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36</a:t>
            </a:fld>
            <a:endParaRPr lang="cs-CZ"/>
          </a:p>
        </p:txBody>
      </p:sp>
      <p:pic>
        <p:nvPicPr>
          <p:cNvPr id="6" name="Picture 2" descr="C:\Users\billova\AppData\Local\Microsoft\Windows\Temporary Internet Files\Content.Outlook\W0P7QYX8\Fotografie střeček 2017 Chrast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17" y="1600200"/>
            <a:ext cx="33929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00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2D65C-D1B2-4735-A747-682203DA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0349C2-0DFF-4138-B03A-9D7946D5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9" y="1600200"/>
            <a:ext cx="3396981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431F2E-DCB1-4010-A2D2-05954CAF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4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C20A0-EE3D-43A8-9D61-9D6829A6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A86D1DC-3EE9-4DA3-B366-4B4B98405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18" y="1600200"/>
            <a:ext cx="3391963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56C1F3-D92D-403E-808C-C5505A76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276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A4815-8306-40FF-AA9C-DB395091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B13540E-80DF-442D-96C5-04DACC1A4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9" y="1600200"/>
            <a:ext cx="3396981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29958F-70B0-401E-A6C4-AB959FA5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50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Parazitózy spárkaté zvěře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Parazitózy obecně jsou široce rozšířeny </a:t>
            </a:r>
          </a:p>
          <a:p>
            <a:pPr marL="0" indent="0">
              <a:buNone/>
            </a:pPr>
            <a:r>
              <a:rPr lang="cs-CZ" b="1" dirty="0"/>
              <a:t>a jejich neléčení vede k těžkým zdravotním poruchám, mají negativní vliv na výkon, produkci i pohodu zvířat, ovlivňují kvalitu a nezávadnost živočišných produktů</a:t>
            </a:r>
          </a:p>
          <a:p>
            <a:r>
              <a:rPr lang="cs-CZ" b="1" dirty="0"/>
              <a:t>Řešení problematiky parazitóz - v souladu s </a:t>
            </a:r>
            <a:r>
              <a:rPr lang="cs-CZ" b="1" dirty="0">
                <a:solidFill>
                  <a:srgbClr val="FF0000"/>
                </a:solidFill>
              </a:rPr>
              <a:t>evropským konceptem „</a:t>
            </a:r>
            <a:r>
              <a:rPr lang="cs-CZ" b="1" dirty="0" err="1">
                <a:solidFill>
                  <a:srgbClr val="FF0000"/>
                </a:solidFill>
              </a:rPr>
              <a:t>One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health</a:t>
            </a:r>
            <a:r>
              <a:rPr lang="cs-CZ" b="1" dirty="0">
                <a:solidFill>
                  <a:srgbClr val="FF0000"/>
                </a:solidFill>
              </a:rPr>
              <a:t>“.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181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Klinické zkoušení - sledování účinnosti a bezpečnosti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Nevýhoda u volně žijící spárkaté zvěře </a:t>
            </a:r>
          </a:p>
          <a:p>
            <a:pPr marL="0" indent="0">
              <a:buNone/>
            </a:pPr>
            <a:r>
              <a:rPr lang="cs-CZ" b="1" dirty="0"/>
              <a:t>  -  náročné hodnocení pozitivních nálezů – sledování onemocnělých kusů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Nosohltanová forma </a:t>
            </a:r>
            <a:r>
              <a:rPr lang="cs-CZ" b="1" dirty="0"/>
              <a:t>– třepání hlavou, kašlání, kýchání, hekání u odlovených kusů – v nosních a čelních dutinách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Podkožní forma </a:t>
            </a:r>
            <a:r>
              <a:rPr lang="cs-CZ" b="1" dirty="0"/>
              <a:t>– larvy střečků v podkoží na celém trupu</a:t>
            </a:r>
          </a:p>
          <a:p>
            <a:pPr marL="0" indent="0">
              <a:buNone/>
            </a:pPr>
            <a:r>
              <a:rPr lang="cs-CZ" dirty="0"/>
              <a:t> 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493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 volně žijící zvěře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Metody aplikace VLP </a:t>
            </a:r>
            <a:r>
              <a:rPr lang="cs-CZ" b="1" dirty="0"/>
              <a:t>u volně žijící zvěře jsou limitovány její plachostí a migrací</a:t>
            </a:r>
          </a:p>
          <a:p>
            <a:r>
              <a:rPr lang="cs-CZ" b="1" dirty="0">
                <a:solidFill>
                  <a:srgbClr val="FF0000"/>
                </a:solidFill>
              </a:rPr>
              <a:t>Požadavky na VLP </a:t>
            </a:r>
            <a:r>
              <a:rPr lang="cs-CZ" b="1" dirty="0"/>
              <a:t>– vysoká účinnost, dostatečná terapeutická šíře, nízká toxicita, dobrá snášenlivost, nezanechávání dlouhodobých reziduí, dobrý příjem </a:t>
            </a:r>
            <a:r>
              <a:rPr lang="cs-CZ" b="1" dirty="0" err="1"/>
              <a:t>medikovaného</a:t>
            </a:r>
            <a:r>
              <a:rPr lang="cs-CZ" b="1" dirty="0"/>
              <a:t> krmiva zvěří</a:t>
            </a:r>
          </a:p>
          <a:p>
            <a:r>
              <a:rPr lang="cs-CZ" b="1" dirty="0"/>
              <a:t>Uživatel -informovat sousední honitby o použití LP </a:t>
            </a:r>
            <a:r>
              <a:rPr lang="cs-CZ" b="1" dirty="0">
                <a:solidFill>
                  <a:srgbClr val="FF0000"/>
                </a:solidFill>
              </a:rPr>
              <a:t>minimálně 14 dní před jeho použitím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3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 parazitóz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Úspěšná léčba je podmíněna výběrem </a:t>
            </a:r>
            <a:r>
              <a:rPr lang="cs-CZ" b="1" dirty="0">
                <a:solidFill>
                  <a:srgbClr val="FF0000"/>
                </a:solidFill>
              </a:rPr>
              <a:t>vhodného VLP na základě parazitologického vyšetření </a:t>
            </a:r>
          </a:p>
          <a:p>
            <a:r>
              <a:rPr lang="cs-CZ" b="1" dirty="0"/>
              <a:t>správným a dostatečným </a:t>
            </a:r>
            <a:r>
              <a:rPr lang="cs-CZ" b="1" dirty="0">
                <a:solidFill>
                  <a:srgbClr val="FF0000"/>
                </a:solidFill>
              </a:rPr>
              <a:t>dávkováním </a:t>
            </a:r>
            <a:r>
              <a:rPr lang="cs-CZ" b="1" dirty="0"/>
              <a:t>(předcházení vzniku rezistence)</a:t>
            </a:r>
          </a:p>
          <a:p>
            <a:r>
              <a:rPr lang="cs-CZ" b="1" dirty="0"/>
              <a:t>u léčby parazitóz volně žijící zvěře je nutné zajistit podávání </a:t>
            </a:r>
            <a:r>
              <a:rPr lang="cs-CZ" b="1" dirty="0">
                <a:solidFill>
                  <a:srgbClr val="FF0000"/>
                </a:solidFill>
              </a:rPr>
              <a:t>návykového krmiva </a:t>
            </a:r>
            <a:r>
              <a:rPr lang="cs-CZ" b="1" dirty="0"/>
              <a:t>(ve stejném složení jako krmivo s </a:t>
            </a:r>
            <a:r>
              <a:rPr lang="cs-CZ" b="1" dirty="0" err="1"/>
              <a:t>antiparazitikem</a:t>
            </a:r>
            <a:r>
              <a:rPr lang="cs-CZ" b="1" dirty="0"/>
              <a:t>) minimálně </a:t>
            </a:r>
            <a:r>
              <a:rPr lang="cs-CZ" b="1" dirty="0">
                <a:solidFill>
                  <a:srgbClr val="FF0000"/>
                </a:solidFill>
              </a:rPr>
              <a:t>10-14 dní před léčbou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837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 parazitóz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 současné době jsou na trhu pouze čtyři VLP k léčbě parazitóz lovné zvěře</a:t>
            </a:r>
          </a:p>
          <a:p>
            <a:r>
              <a:rPr lang="cs-CZ" sz="2800" b="1" dirty="0"/>
              <a:t>Námi sledovaný IVERMIX 0,15 mg/g (výrobce </a:t>
            </a:r>
            <a:r>
              <a:rPr lang="cs-CZ" sz="2800" b="1" dirty="0" err="1"/>
              <a:t>Tekro</a:t>
            </a:r>
            <a:r>
              <a:rPr lang="cs-CZ" sz="2800" b="1" dirty="0"/>
              <a:t>) ve dvou lékových formách </a:t>
            </a:r>
            <a:r>
              <a:rPr lang="cs-CZ" sz="2800" b="1" dirty="0" err="1"/>
              <a:t>premix</a:t>
            </a:r>
            <a:r>
              <a:rPr lang="cs-CZ" sz="2800" b="1" dirty="0"/>
              <a:t> pro medikaci krmiva a perorální prášek s obsahem účinné látky </a:t>
            </a:r>
            <a:r>
              <a:rPr lang="cs-CZ" sz="2800" b="1" dirty="0" err="1"/>
              <a:t>ivermektin</a:t>
            </a:r>
            <a:r>
              <a:rPr lang="cs-CZ" sz="2800" b="1" dirty="0"/>
              <a:t>.</a:t>
            </a:r>
          </a:p>
          <a:p>
            <a:r>
              <a:rPr lang="cs-CZ" sz="2800" b="1" dirty="0" err="1">
                <a:solidFill>
                  <a:srgbClr val="FF0000"/>
                </a:solidFill>
              </a:rPr>
              <a:t>Ivermektin</a:t>
            </a:r>
            <a:r>
              <a:rPr lang="cs-CZ" sz="2800" b="1" dirty="0"/>
              <a:t> – </a:t>
            </a:r>
            <a:r>
              <a:rPr lang="cs-CZ" sz="2800" b="1" dirty="0" err="1"/>
              <a:t>ekto</a:t>
            </a:r>
            <a:r>
              <a:rPr lang="cs-CZ" sz="2800" b="1" dirty="0"/>
              <a:t> a </a:t>
            </a:r>
            <a:r>
              <a:rPr lang="cs-CZ" sz="2800" b="1" dirty="0" err="1"/>
              <a:t>endoparazitikum</a:t>
            </a:r>
            <a:r>
              <a:rPr lang="cs-CZ" sz="2800" b="1" dirty="0"/>
              <a:t> s účinností na </a:t>
            </a:r>
            <a:r>
              <a:rPr lang="cs-CZ" sz="2800" b="1" dirty="0" err="1"/>
              <a:t>nematody</a:t>
            </a:r>
            <a:r>
              <a:rPr lang="cs-CZ" sz="2800" b="1" dirty="0"/>
              <a:t> a </a:t>
            </a:r>
            <a:r>
              <a:rPr lang="cs-CZ" sz="2800" b="1" dirty="0" err="1"/>
              <a:t>anthropody</a:t>
            </a:r>
            <a:r>
              <a:rPr lang="cs-CZ" sz="2800" b="1" dirty="0"/>
              <a:t>, </a:t>
            </a:r>
            <a:r>
              <a:rPr lang="cs-CZ" sz="2800" b="1" dirty="0">
                <a:solidFill>
                  <a:srgbClr val="FF0000"/>
                </a:solidFill>
              </a:rPr>
              <a:t>původce střečkovitosti (jeleni, srnci)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951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IVERMIX 0,15mg/g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Přípravek je určen pro cílové druhy jelen, daněk, srnec, muflon v doporučené dávce 0,3 -0,4 mg/kg ž.hm., doporučeno opakovat léčbu v odstupu 1 týdne.</a:t>
            </a:r>
          </a:p>
          <a:p>
            <a:r>
              <a:rPr lang="cs-CZ" b="1" dirty="0"/>
              <a:t>Před vlastní aplikací podávat po dobu 7-10 dní návykové krmivo – shodná krmná směs bez léčivého přípravku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527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Rafendazol</a:t>
            </a:r>
            <a:r>
              <a:rPr lang="cs-CZ" b="1" dirty="0"/>
              <a:t> </a:t>
            </a:r>
            <a:r>
              <a:rPr lang="cs-CZ" b="1" dirty="0" err="1"/>
              <a:t>premix</a:t>
            </a:r>
            <a:r>
              <a:rPr lang="cs-CZ" b="1" dirty="0"/>
              <a:t>, </a:t>
            </a:r>
            <a:r>
              <a:rPr lang="cs-CZ" b="1" dirty="0" err="1"/>
              <a:t>pulvis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Dalšími VLP pro spárkatou zvěř jsou </a:t>
            </a:r>
            <a:r>
              <a:rPr lang="cs-CZ" b="1" dirty="0" err="1"/>
              <a:t>Rafendazol</a:t>
            </a:r>
            <a:r>
              <a:rPr lang="cs-CZ" b="1" dirty="0"/>
              <a:t> </a:t>
            </a:r>
            <a:r>
              <a:rPr lang="cs-CZ" b="1" dirty="0" err="1"/>
              <a:t>premix</a:t>
            </a:r>
            <a:r>
              <a:rPr lang="cs-CZ" b="1" dirty="0"/>
              <a:t> a </a:t>
            </a:r>
            <a:r>
              <a:rPr lang="cs-CZ" b="1" dirty="0" err="1"/>
              <a:t>Rafendazol</a:t>
            </a:r>
            <a:r>
              <a:rPr lang="cs-CZ" b="1" dirty="0"/>
              <a:t> </a:t>
            </a:r>
            <a:r>
              <a:rPr lang="cs-CZ" b="1" dirty="0" err="1"/>
              <a:t>pulvis</a:t>
            </a:r>
            <a:r>
              <a:rPr lang="cs-CZ" b="1" dirty="0"/>
              <a:t>, výrobce </a:t>
            </a:r>
            <a:r>
              <a:rPr lang="cs-CZ" b="1" dirty="0" err="1"/>
              <a:t>Biopharm</a:t>
            </a:r>
            <a:r>
              <a:rPr lang="cs-CZ" b="1" dirty="0"/>
              <a:t>, obsahující účinné látky </a:t>
            </a:r>
            <a:r>
              <a:rPr lang="cs-CZ" b="1" dirty="0" err="1">
                <a:solidFill>
                  <a:srgbClr val="FF0000"/>
                </a:solidFill>
              </a:rPr>
              <a:t>rafoxanid</a:t>
            </a:r>
            <a:r>
              <a:rPr lang="cs-CZ" b="1" dirty="0">
                <a:solidFill>
                  <a:srgbClr val="FF0000"/>
                </a:solidFill>
              </a:rPr>
              <a:t> a </a:t>
            </a:r>
            <a:r>
              <a:rPr lang="cs-CZ" b="1" dirty="0" err="1">
                <a:solidFill>
                  <a:srgbClr val="FF0000"/>
                </a:solidFill>
              </a:rPr>
              <a:t>mebendazol</a:t>
            </a:r>
            <a:r>
              <a:rPr lang="cs-CZ" b="1" dirty="0"/>
              <a:t>, </a:t>
            </a:r>
            <a:r>
              <a:rPr lang="cs-CZ" b="1" dirty="0" err="1"/>
              <a:t>jsopu</a:t>
            </a:r>
            <a:r>
              <a:rPr lang="cs-CZ" b="1" dirty="0"/>
              <a:t> určeny pro lokality s výskytem </a:t>
            </a:r>
            <a:r>
              <a:rPr lang="cs-CZ" b="1" dirty="0" err="1">
                <a:solidFill>
                  <a:srgbClr val="FF0000"/>
                </a:solidFill>
              </a:rPr>
              <a:t>motoličnatosti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313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Klinické zkoušení- sledování účinnosti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Byla vybrána </a:t>
            </a:r>
            <a:r>
              <a:rPr lang="cs-CZ" b="1" dirty="0">
                <a:solidFill>
                  <a:srgbClr val="FF0000"/>
                </a:solidFill>
              </a:rPr>
              <a:t>myslivecká sdružení ze 13 lokalit - </a:t>
            </a:r>
          </a:p>
          <a:p>
            <a:pPr marL="0" indent="0">
              <a:buNone/>
            </a:pPr>
            <a:r>
              <a:rPr lang="cs-CZ" b="1" dirty="0"/>
              <a:t>    11 lokalit na jižní Moravě, 2 lokality v jižních </a:t>
            </a:r>
          </a:p>
          <a:p>
            <a:pPr marL="0" indent="0">
              <a:buNone/>
            </a:pPr>
            <a:r>
              <a:rPr lang="cs-CZ" b="1" dirty="0"/>
              <a:t>   Čechách, která se rozhodla </a:t>
            </a:r>
            <a:r>
              <a:rPr lang="cs-CZ" b="1" dirty="0" err="1"/>
              <a:t>antiparazitární</a:t>
            </a:r>
            <a:r>
              <a:rPr lang="cs-CZ" b="1" dirty="0"/>
              <a:t> léčbu </a:t>
            </a:r>
          </a:p>
          <a:p>
            <a:pPr marL="0" indent="0">
              <a:buNone/>
            </a:pPr>
            <a:r>
              <a:rPr lang="cs-CZ" b="1" dirty="0"/>
              <a:t>    uskutečnit - </a:t>
            </a:r>
            <a:r>
              <a:rPr lang="cs-CZ" sz="3100" b="1" dirty="0">
                <a:solidFill>
                  <a:srgbClr val="FF0000"/>
                </a:solidFill>
              </a:rPr>
              <a:t>na základě nálezu larev střečků </a:t>
            </a:r>
          </a:p>
          <a:p>
            <a:pPr marL="0" indent="0">
              <a:buNone/>
            </a:pPr>
            <a:r>
              <a:rPr lang="cs-CZ" sz="2600" b="1" dirty="0"/>
              <a:t>     </a:t>
            </a:r>
            <a:r>
              <a:rPr lang="cs-CZ" sz="3100" b="1" dirty="0"/>
              <a:t>a po získání povolení příslušného regionálního odd. SVS</a:t>
            </a:r>
          </a:p>
          <a:p>
            <a:pPr marL="0" indent="0">
              <a:buNone/>
            </a:pPr>
            <a:r>
              <a:rPr lang="cs-CZ" sz="3100" b="1" dirty="0"/>
              <a:t>    (</a:t>
            </a:r>
            <a:r>
              <a:rPr lang="cs-CZ" sz="2600" b="1" dirty="0"/>
              <a:t>v pěti lokalitách se uskutečnilo </a:t>
            </a:r>
            <a:r>
              <a:rPr lang="cs-CZ" sz="2600" b="1" dirty="0" err="1"/>
              <a:t>odčervování</a:t>
            </a:r>
            <a:r>
              <a:rPr lang="cs-CZ" sz="2600" b="1" dirty="0"/>
              <a:t> už od konce roku 2019)</a:t>
            </a:r>
          </a:p>
          <a:p>
            <a:r>
              <a:rPr lang="cs-CZ" b="1" dirty="0"/>
              <a:t>během léčby byl sledován </a:t>
            </a:r>
            <a:r>
              <a:rPr lang="cs-CZ" b="1" dirty="0">
                <a:solidFill>
                  <a:srgbClr val="FF0000"/>
                </a:solidFill>
              </a:rPr>
              <a:t>příjem krmiva zvěří</a:t>
            </a:r>
            <a:r>
              <a:rPr lang="cs-CZ" b="1" dirty="0"/>
              <a:t>,  </a:t>
            </a:r>
          </a:p>
          <a:p>
            <a:pPr marL="0" indent="0">
              <a:buNone/>
            </a:pPr>
            <a:r>
              <a:rPr lang="cs-CZ" b="1" dirty="0"/>
              <a:t>.  </a:t>
            </a:r>
            <a:r>
              <a:rPr lang="cs-CZ" b="1" dirty="0">
                <a:solidFill>
                  <a:srgbClr val="FF0000"/>
                </a:solidFill>
              </a:rPr>
              <a:t>výskyt vedlejších účinků, </a:t>
            </a:r>
            <a:r>
              <a:rPr lang="cs-CZ" b="1" dirty="0" err="1">
                <a:solidFill>
                  <a:srgbClr val="FF0000"/>
                </a:solidFill>
              </a:rPr>
              <a:t>příp.úhyny</a:t>
            </a:r>
            <a:r>
              <a:rPr lang="cs-CZ" b="1" dirty="0">
                <a:solidFill>
                  <a:srgbClr val="FF0000"/>
                </a:solidFill>
              </a:rPr>
              <a:t> zvěře</a:t>
            </a:r>
          </a:p>
          <a:p>
            <a:pPr marL="0" indent="0">
              <a:buNone/>
            </a:pPr>
            <a:r>
              <a:rPr lang="cs-CZ" b="1" dirty="0"/>
              <a:t>     doplněno o  informace od výrobců léčiv o lokalitách,</a:t>
            </a:r>
          </a:p>
          <a:p>
            <a:pPr marL="0" indent="0">
              <a:buNone/>
            </a:pPr>
            <a:r>
              <a:rPr lang="cs-CZ" b="1" dirty="0"/>
              <a:t>     kam byla léčiva dodána, </a:t>
            </a:r>
          </a:p>
          <a:p>
            <a:r>
              <a:rPr lang="cs-CZ" b="1" dirty="0"/>
              <a:t> informace  z výkupu lovné zvěře</a:t>
            </a:r>
          </a:p>
          <a:p>
            <a:pPr marL="0" indent="0">
              <a:buNone/>
            </a:pPr>
            <a:endParaRPr lang="cs-CZ" b="1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931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Klinické zkoušení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Potvrzení aplikace a lokalit </a:t>
            </a:r>
            <a:r>
              <a:rPr lang="cs-CZ" b="1" dirty="0"/>
              <a:t>od výrobců VLP </a:t>
            </a:r>
            <a:r>
              <a:rPr lang="cs-CZ" dirty="0"/>
              <a:t>    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     - </a:t>
            </a:r>
            <a:r>
              <a:rPr lang="cs-CZ" b="1" dirty="0" err="1"/>
              <a:t>Tekro</a:t>
            </a:r>
            <a:r>
              <a:rPr lang="cs-CZ" b="1" dirty="0"/>
              <a:t> s.r.o. -  kam byla léčiva na základě  </a:t>
            </a:r>
          </a:p>
          <a:p>
            <a:pPr marL="0" indent="0">
              <a:buNone/>
            </a:pPr>
            <a:r>
              <a:rPr lang="cs-CZ" b="1" dirty="0"/>
              <a:t>    povolení SVS distribuována,</a:t>
            </a:r>
          </a:p>
          <a:p>
            <a:r>
              <a:rPr lang="cs-CZ" b="1" dirty="0">
                <a:solidFill>
                  <a:srgbClr val="C00000"/>
                </a:solidFill>
              </a:rPr>
              <a:t>Informace z výkupu </a:t>
            </a:r>
            <a:r>
              <a:rPr lang="cs-CZ" b="1" dirty="0"/>
              <a:t>lovné zvěře, které vypovídají o nálezech podkožních střečků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31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Endoparazitózy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Hodnocení účinnosti VLP na </a:t>
            </a:r>
            <a:r>
              <a:rPr lang="cs-CZ" b="1" dirty="0" err="1"/>
              <a:t>endoparazitózy</a:t>
            </a:r>
            <a:r>
              <a:rPr lang="cs-CZ" b="1" dirty="0"/>
              <a:t> –hodnotit </a:t>
            </a:r>
            <a:r>
              <a:rPr lang="cs-CZ" b="1" dirty="0">
                <a:solidFill>
                  <a:srgbClr val="FF0000"/>
                </a:solidFill>
              </a:rPr>
              <a:t>individuální účinnost a bezpečnost použitých léčiv je velmi těžké –</a:t>
            </a:r>
          </a:p>
          <a:p>
            <a:r>
              <a:rPr lang="cs-CZ" b="1" dirty="0"/>
              <a:t>Hodnoty nálezů vajíček endoparazitů slouží pouze k orientačnímu vyhodnocování.</a:t>
            </a:r>
          </a:p>
          <a:p>
            <a:r>
              <a:rPr lang="cs-CZ" b="1" dirty="0"/>
              <a:t>Použité metody :</a:t>
            </a:r>
          </a:p>
          <a:p>
            <a:pPr marL="0" indent="0">
              <a:buNone/>
            </a:pPr>
            <a:r>
              <a:rPr lang="cs-CZ" b="1" dirty="0"/>
              <a:t>    -  Flotační metoda k </a:t>
            </a:r>
            <a:r>
              <a:rPr lang="cs-CZ" b="1" dirty="0" err="1"/>
              <a:t>semikvantitativnímu</a:t>
            </a:r>
            <a:r>
              <a:rPr lang="cs-CZ" b="1" dirty="0"/>
              <a:t> hodnocení intenzity infekce</a:t>
            </a:r>
          </a:p>
          <a:p>
            <a:pPr marL="0" indent="0">
              <a:buNone/>
            </a:pPr>
            <a:r>
              <a:rPr lang="cs-CZ" b="1" dirty="0"/>
              <a:t>     -  Vajdova </a:t>
            </a:r>
            <a:r>
              <a:rPr lang="cs-CZ" b="1" dirty="0" err="1"/>
              <a:t>larvoskopická</a:t>
            </a:r>
            <a:r>
              <a:rPr lang="cs-CZ" b="1" dirty="0"/>
              <a:t> metoda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696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Sledování nálezů endoparazitů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Při sledování nálezů </a:t>
            </a:r>
            <a:r>
              <a:rPr lang="cs-CZ" b="1" dirty="0">
                <a:solidFill>
                  <a:srgbClr val="FF0000"/>
                </a:solidFill>
              </a:rPr>
              <a:t>endoparazitů (gastrointestinálních a plicních</a:t>
            </a:r>
            <a:r>
              <a:rPr lang="cs-CZ" b="1" dirty="0"/>
              <a:t>) ze všech lokalit bylo vyšetřeno celkem 77 vzorků trusu od srnčí zvěře.</a:t>
            </a:r>
          </a:p>
          <a:p>
            <a:r>
              <a:rPr lang="cs-CZ" b="1" dirty="0"/>
              <a:t>Ve vzorcích byl pozitivní nález vajíček endoparazitů u 42 vzorků trusu,  z </a:t>
            </a:r>
            <a:r>
              <a:rPr lang="cs-CZ" b="1" dirty="0" err="1"/>
              <a:t>nematod</a:t>
            </a:r>
            <a:r>
              <a:rPr lang="cs-CZ" b="1" dirty="0"/>
              <a:t> to byl </a:t>
            </a:r>
            <a:r>
              <a:rPr lang="cs-CZ" b="1" i="1" dirty="0" err="1"/>
              <a:t>Nematodirus</a:t>
            </a:r>
            <a:r>
              <a:rPr lang="cs-CZ" b="1" i="1" dirty="0"/>
              <a:t> </a:t>
            </a:r>
            <a:r>
              <a:rPr lang="cs-CZ" b="1" dirty="0" err="1"/>
              <a:t>spp</a:t>
            </a:r>
            <a:r>
              <a:rPr lang="cs-CZ" b="1" dirty="0"/>
              <a:t>. u 14 kusů na 1 </a:t>
            </a:r>
            <a:r>
              <a:rPr lang="cs-CZ" b="1" dirty="0" err="1"/>
              <a:t>křížek,a</a:t>
            </a:r>
            <a:r>
              <a:rPr lang="cs-CZ" b="1" dirty="0"/>
              <a:t> u 1 kusu na 2 křížky, vajíčka </a:t>
            </a:r>
            <a:r>
              <a:rPr lang="cs-CZ" b="1" dirty="0" err="1"/>
              <a:t>strongyloidního</a:t>
            </a:r>
            <a:r>
              <a:rPr lang="cs-CZ" b="1" dirty="0"/>
              <a:t> typu u 7 kusů na 1 křížek, u 8 kusů na 2 křížky , 1 ks na 3 křížky a 1 ks na 4 </a:t>
            </a:r>
            <a:r>
              <a:rPr lang="cs-CZ" b="1" dirty="0" err="1"/>
              <a:t>křížky,Trichuris</a:t>
            </a:r>
            <a:r>
              <a:rPr lang="cs-CZ" b="1" dirty="0"/>
              <a:t> </a:t>
            </a:r>
            <a:r>
              <a:rPr lang="cs-CZ" b="1" dirty="0" err="1"/>
              <a:t>spp</a:t>
            </a:r>
            <a:r>
              <a:rPr lang="cs-CZ" b="1" dirty="0"/>
              <a:t>. 14 ks na 1 křížek a 1 ks na 2 křížky; dále byly pozitivní nálezy kokcidií u 11 vzorků na 1 </a:t>
            </a:r>
            <a:r>
              <a:rPr lang="cs-CZ" b="1" dirty="0" err="1"/>
              <a:t>křížek,u</a:t>
            </a:r>
            <a:r>
              <a:rPr lang="cs-CZ" b="1" dirty="0"/>
              <a:t> 1 ks na 3 křížky a u 1 ks na 4 </a:t>
            </a:r>
            <a:r>
              <a:rPr lang="cs-CZ" b="1" dirty="0" err="1"/>
              <a:t>křížky;Moniezie</a:t>
            </a:r>
            <a:r>
              <a:rPr lang="cs-CZ" b="1" dirty="0"/>
              <a:t> </a:t>
            </a:r>
            <a:r>
              <a:rPr lang="cs-CZ" b="1" dirty="0" err="1"/>
              <a:t>spp</a:t>
            </a:r>
            <a:r>
              <a:rPr lang="cs-CZ" b="1" dirty="0"/>
              <a:t>. U 15 ks na 1 křížek a u 1 ks na 3 křížky a </a:t>
            </a:r>
            <a:r>
              <a:rPr lang="cs-CZ" b="1" dirty="0" err="1"/>
              <a:t>Mullerius</a:t>
            </a:r>
            <a:r>
              <a:rPr lang="cs-CZ" b="1" dirty="0"/>
              <a:t> </a:t>
            </a:r>
            <a:r>
              <a:rPr lang="cs-CZ" b="1" dirty="0" err="1"/>
              <a:t>spp</a:t>
            </a:r>
            <a:r>
              <a:rPr lang="cs-CZ" b="1" dirty="0"/>
              <a:t>. U 2 kusů na 2 křížky a u 1 kusu na </a:t>
            </a:r>
            <a:r>
              <a:rPr lang="cs-CZ" b="1"/>
              <a:t>1 křížek. </a:t>
            </a:r>
            <a:endParaRPr lang="cs-CZ" b="1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51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Onemocnění volně žijící zvěře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Hlavní příčina onemocnění volně žijící zvěře –</a:t>
            </a:r>
          </a:p>
          <a:p>
            <a:pPr marL="0" indent="0">
              <a:buNone/>
            </a:pPr>
            <a:r>
              <a:rPr lang="cs-CZ" b="1" dirty="0"/>
              <a:t>    spárkaté zvěře- srnčí jsou </a:t>
            </a:r>
            <a:r>
              <a:rPr lang="cs-CZ" b="1" dirty="0" err="1">
                <a:solidFill>
                  <a:srgbClr val="FF0000"/>
                </a:solidFill>
              </a:rPr>
              <a:t>endo</a:t>
            </a:r>
            <a:r>
              <a:rPr lang="cs-CZ" b="1" dirty="0">
                <a:solidFill>
                  <a:srgbClr val="FF0000"/>
                </a:solidFill>
              </a:rPr>
              <a:t> a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ektoparazité </a:t>
            </a:r>
          </a:p>
          <a:p>
            <a:r>
              <a:rPr lang="cs-CZ" b="1" dirty="0"/>
              <a:t>Parazitární onemocnění – vyžadují hodnocení zdravotního stavu zvěře, včetně dopadu na </a:t>
            </a:r>
            <a:r>
              <a:rPr lang="cs-CZ" b="1" dirty="0">
                <a:solidFill>
                  <a:srgbClr val="FF0000"/>
                </a:solidFill>
              </a:rPr>
              <a:t>pohodu zvířat i bezpečnost potravin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381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 střečkovitosti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Léčení započato koncem r. 2019</a:t>
            </a:r>
            <a:r>
              <a:rPr lang="cs-CZ" b="1" dirty="0"/>
              <a:t>, </a:t>
            </a:r>
            <a:r>
              <a:rPr lang="cs-CZ" b="1" dirty="0" err="1"/>
              <a:t>resp.od</a:t>
            </a:r>
            <a:r>
              <a:rPr lang="cs-CZ" b="1" dirty="0"/>
              <a:t> začátku </a:t>
            </a:r>
            <a:r>
              <a:rPr lang="cs-CZ" b="1" dirty="0">
                <a:solidFill>
                  <a:srgbClr val="FF0000"/>
                </a:solidFill>
              </a:rPr>
              <a:t>r.2020 </a:t>
            </a:r>
            <a:r>
              <a:rPr lang="cs-CZ" b="1" dirty="0"/>
              <a:t>na základě uvolnění zákazu použití </a:t>
            </a:r>
            <a:r>
              <a:rPr lang="cs-CZ" b="1" dirty="0" err="1"/>
              <a:t>antiparazitárních</a:t>
            </a:r>
            <a:r>
              <a:rPr lang="cs-CZ" b="1" dirty="0"/>
              <a:t> VLP pro léčení parazitóz u spárkaté zvěře na základě schválené výjimky</a:t>
            </a:r>
          </a:p>
          <a:p>
            <a:endParaRPr lang="cs-CZ" b="1" dirty="0"/>
          </a:p>
          <a:p>
            <a:r>
              <a:rPr lang="cs-CZ" b="1" dirty="0"/>
              <a:t>Použitý VLP   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</a:t>
            </a:r>
            <a:r>
              <a:rPr lang="cs-CZ" b="1" dirty="0" err="1">
                <a:solidFill>
                  <a:srgbClr val="FF0000"/>
                </a:solidFill>
              </a:rPr>
              <a:t>Ivermix</a:t>
            </a:r>
            <a:r>
              <a:rPr lang="cs-CZ" b="1" dirty="0">
                <a:solidFill>
                  <a:srgbClr val="FF0000"/>
                </a:solidFill>
              </a:rPr>
              <a:t> 0,15 mg/g perorální prášek</a:t>
            </a:r>
          </a:p>
          <a:p>
            <a:pPr marL="0" indent="0">
              <a:buNone/>
            </a:pPr>
            <a:r>
              <a:rPr lang="cs-CZ" sz="3000" b="1" dirty="0"/>
              <a:t>Aplikace ve formě perorálního prášku je doporučována pro možnost individuální přípravy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60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Výsledky sledování účinnosti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Aplikace VLP proběhla v termínu stanoveném SVS ČR </a:t>
            </a:r>
          </a:p>
          <a:p>
            <a:r>
              <a:rPr lang="cs-CZ" b="1" dirty="0"/>
              <a:t>Výsledky nálezu larev střečků zjišťované ve 13 mysliveckých sdruženích – honitbách na Znojemsku a v jižních Čechách v letech 2021</a:t>
            </a:r>
          </a:p>
          <a:p>
            <a:pPr marL="0" indent="0">
              <a:buNone/>
            </a:pPr>
            <a:r>
              <a:rPr lang="cs-CZ" b="1" dirty="0"/>
              <a:t>    a 2022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55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Výsledky</a:t>
            </a:r>
            <a:r>
              <a:rPr lang="cs-CZ" b="1" i="1" dirty="0"/>
              <a:t> </a:t>
            </a:r>
            <a:r>
              <a:rPr lang="cs-CZ" b="1" dirty="0"/>
              <a:t>léčby střečkovitosti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 r.2021 bylo zjištěno onemocnění u kusů u 78 kusů z celkem 261 kusů odlovených kusů srnčí zvěře</a:t>
            </a:r>
          </a:p>
          <a:p>
            <a:r>
              <a:rPr lang="cs-CZ" b="1" dirty="0"/>
              <a:t>V roce 2022 to bylo 108 kusů od 377 odlovených zvířat</a:t>
            </a:r>
          </a:p>
          <a:p>
            <a:r>
              <a:rPr lang="cs-CZ" b="1" dirty="0">
                <a:solidFill>
                  <a:srgbClr val="FF0000"/>
                </a:solidFill>
              </a:rPr>
              <a:t>Závěr -  kde se zodpovědně provádí </a:t>
            </a:r>
            <a:r>
              <a:rPr lang="cs-CZ" b="1" dirty="0" err="1">
                <a:solidFill>
                  <a:srgbClr val="FF0000"/>
                </a:solidFill>
              </a:rPr>
              <a:t>odčervování</a:t>
            </a:r>
            <a:r>
              <a:rPr lang="cs-CZ" b="1" dirty="0">
                <a:solidFill>
                  <a:srgbClr val="FF0000"/>
                </a:solidFill>
              </a:rPr>
              <a:t>, udržují se nálezy na nízkých hodnotách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79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AE954-10E6-4710-8DE1-0896F7D1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Výsledky léčby střečkovitosti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1A9B60E-7596-450E-8D22-A73B730CC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29495"/>
              </p:ext>
            </p:extLst>
          </p:nvPr>
        </p:nvGraphicFramePr>
        <p:xfrm>
          <a:off x="899592" y="1268760"/>
          <a:ext cx="7787206" cy="4320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219">
                  <a:extLst>
                    <a:ext uri="{9D8B030D-6E8A-4147-A177-3AD203B41FA5}">
                      <a16:colId xmlns:a16="http://schemas.microsoft.com/office/drawing/2014/main" val="4017025912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3228825978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4111343595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3715456230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306632557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2952030127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1249623169"/>
                    </a:ext>
                  </a:extLst>
                </a:gridCol>
                <a:gridCol w="362338">
                  <a:extLst>
                    <a:ext uri="{9D8B030D-6E8A-4147-A177-3AD203B41FA5}">
                      <a16:colId xmlns:a16="http://schemas.microsoft.com/office/drawing/2014/main" val="1188634230"/>
                    </a:ext>
                  </a:extLst>
                </a:gridCol>
                <a:gridCol w="382678">
                  <a:extLst>
                    <a:ext uri="{9D8B030D-6E8A-4147-A177-3AD203B41FA5}">
                      <a16:colId xmlns:a16="http://schemas.microsoft.com/office/drawing/2014/main" val="2058935019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2299949833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1253176448"/>
                    </a:ext>
                  </a:extLst>
                </a:gridCol>
                <a:gridCol w="704219">
                  <a:extLst>
                    <a:ext uri="{9D8B030D-6E8A-4147-A177-3AD203B41FA5}">
                      <a16:colId xmlns:a16="http://schemas.microsoft.com/office/drawing/2014/main" val="2938274976"/>
                    </a:ext>
                  </a:extLst>
                </a:gridCol>
              </a:tblGrid>
              <a:tr h="239288">
                <a:tc gridSpan="6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                       Rok  2021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           Rok  2022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247766"/>
                  </a:ext>
                </a:extLst>
              </a:tr>
              <a:tr h="68546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honitba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Stav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zvěře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Larvy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800">
                          <a:effectLst/>
                        </a:rPr>
                        <a:t>Pozit.ks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úhyn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odlov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%  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 baseline="30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stav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Larvy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</a:t>
                      </a:r>
                      <a:r>
                        <a:rPr lang="cs-CZ" sz="800">
                          <a:effectLst/>
                        </a:rPr>
                        <a:t>Pozit.ks       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úhyn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odlov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991031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N      P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135827"/>
                  </a:ext>
                </a:extLst>
              </a:tr>
              <a:tr h="47857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186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50%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203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8</a:t>
                      </a: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32,5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551133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3,4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141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30,4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181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30,4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228134"/>
                  </a:ext>
                </a:extLst>
              </a:tr>
              <a:tr h="47857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5,6,7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230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5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21,7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230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37,5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779089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8,9,10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279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105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309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21,7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211121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65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61,9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20,0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762586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70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65,8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17,2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194740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170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14,2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155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  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21,4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456658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570346"/>
                  </a:ext>
                </a:extLst>
              </a:tr>
              <a:tr h="60403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1141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78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71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261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29,8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1202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   108   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377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cs-CZ" sz="1200" dirty="0">
                          <a:effectLst/>
                        </a:rPr>
                        <a:t>28,6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30564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46FB11-12C5-4AF7-AB89-6F2D66E0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53</a:t>
            </a:fld>
            <a:endParaRPr lang="cs-CZ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9A6B7D-BC54-46E9-BF5D-4F3D183D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3645" y="-109922"/>
            <a:ext cx="10847544" cy="5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268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0F929-A121-4A92-9162-59D5B3CE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Výsledky získané z výkupu srnčí zvěře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481271-A8DB-4070-BCA2-E0FBD7FC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b="1" dirty="0"/>
              <a:t>Celkově je dle sdělení pracovníků fy </a:t>
            </a:r>
            <a:r>
              <a:rPr lang="cs-CZ" sz="2800" b="1" dirty="0" err="1"/>
              <a:t>Moravialov</a:t>
            </a:r>
            <a:r>
              <a:rPr lang="cs-CZ" sz="2800" b="1" dirty="0"/>
              <a:t> v </a:t>
            </a:r>
            <a:r>
              <a:rPr lang="cs-CZ" sz="2800" b="1" dirty="0" err="1"/>
              <a:t>Kravsku</a:t>
            </a:r>
            <a:r>
              <a:rPr lang="cs-CZ" sz="2800" b="1" dirty="0"/>
              <a:t> u Znojma (</a:t>
            </a:r>
            <a:r>
              <a:rPr lang="cs-CZ" sz="2800" b="1" dirty="0" err="1"/>
              <a:t>p.Aleš</a:t>
            </a:r>
            <a:r>
              <a:rPr lang="cs-CZ" sz="2800" b="1" dirty="0"/>
              <a:t> </a:t>
            </a:r>
            <a:r>
              <a:rPr lang="cs-CZ" sz="2800" b="1" dirty="0" err="1"/>
              <a:t>Hutař</a:t>
            </a:r>
            <a:r>
              <a:rPr lang="cs-CZ" sz="2800" b="1" dirty="0"/>
              <a:t>) nadále velmi vysoký nález podkožních střečků u srnčí i jelení zvěře :</a:t>
            </a:r>
          </a:p>
          <a:p>
            <a:pPr marL="0" indent="0">
              <a:buNone/>
            </a:pPr>
            <a:r>
              <a:rPr lang="cs-CZ" sz="2800" b="1" dirty="0"/>
              <a:t>    v r. 2021 – u srnčí zvěře 95% a jelení zvěře 80%</a:t>
            </a:r>
          </a:p>
          <a:p>
            <a:pPr marL="0" indent="0">
              <a:buNone/>
            </a:pPr>
            <a:r>
              <a:rPr lang="cs-CZ" sz="2800" b="1" dirty="0"/>
              <a:t>    v r. 2022 – u srnčí 90% , u jelení 80%</a:t>
            </a:r>
          </a:p>
          <a:p>
            <a:r>
              <a:rPr lang="cs-CZ" sz="2800" b="1" dirty="0"/>
              <a:t>Intenzita a velikost larev až několik cm (3-4 cm) mezi svalovou hmotou</a:t>
            </a:r>
          </a:p>
          <a:p>
            <a:r>
              <a:rPr lang="cs-CZ" sz="2800" b="1" dirty="0"/>
              <a:t>Vyvolávají zánětlivou odezvu</a:t>
            </a:r>
          </a:p>
          <a:p>
            <a:r>
              <a:rPr lang="cs-CZ" sz="2800" b="1" dirty="0"/>
              <a:t>Nálezy larev střečků u srnčí zvěře jsou asi o 5% nižší oproti loňským nálezům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DB0F96-BD6D-4ACA-84F6-FB4C4E54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12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Výsledky nálezů střečkovitosti z výkupů spárkaté zvěře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76808"/>
              </p:ext>
            </p:extLst>
          </p:nvPr>
        </p:nvGraphicFramePr>
        <p:xfrm>
          <a:off x="457201" y="2490788"/>
          <a:ext cx="8229599" cy="3150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Rok 2021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Rok 2022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Průměr. hmotnost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ks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% zamoření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Průměr. hmotnost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ks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% zamoření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Srnčí zvěř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673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95 %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(639 ks)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13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(2515ks)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Jelení zvěř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64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(216 ks)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66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(343 ks)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Černá zvěř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30 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522 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35%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(183)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(375 ks)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55</a:t>
            </a:fld>
            <a:endParaRPr 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60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Výsledky aplikace VLP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Po aplikaci léčiv byl sledován</a:t>
            </a:r>
          </a:p>
          <a:p>
            <a:pPr marL="0" indent="0">
              <a:buNone/>
            </a:pPr>
            <a:r>
              <a:rPr lang="cs-CZ" b="1" dirty="0"/>
              <a:t>       </a:t>
            </a:r>
            <a:r>
              <a:rPr lang="cs-CZ" b="1" dirty="0">
                <a:solidFill>
                  <a:srgbClr val="FF0000"/>
                </a:solidFill>
              </a:rPr>
              <a:t>-  příjem </a:t>
            </a:r>
            <a:r>
              <a:rPr lang="cs-CZ" b="1" dirty="0" err="1">
                <a:solidFill>
                  <a:srgbClr val="FF0000"/>
                </a:solidFill>
              </a:rPr>
              <a:t>medikovaného</a:t>
            </a:r>
            <a:r>
              <a:rPr lang="cs-CZ" b="1" dirty="0">
                <a:solidFill>
                  <a:srgbClr val="FF0000"/>
                </a:solidFill>
              </a:rPr>
              <a:t> krmiva </a:t>
            </a:r>
            <a:r>
              <a:rPr lang="cs-CZ" b="1" dirty="0"/>
              <a:t>– u všech </a:t>
            </a:r>
          </a:p>
          <a:p>
            <a:pPr marL="0" indent="0">
              <a:buNone/>
            </a:pPr>
            <a:r>
              <a:rPr lang="cs-CZ" b="1" dirty="0"/>
              <a:t>      krmelců, kde bylo </a:t>
            </a:r>
            <a:r>
              <a:rPr lang="cs-CZ" b="1" dirty="0" err="1"/>
              <a:t>medikované</a:t>
            </a:r>
            <a:r>
              <a:rPr lang="cs-CZ" b="1" dirty="0"/>
              <a:t> krmivo </a:t>
            </a:r>
          </a:p>
          <a:p>
            <a:pPr marL="0" indent="0">
              <a:buNone/>
            </a:pPr>
            <a:r>
              <a:rPr lang="cs-CZ" b="1" dirty="0"/>
              <a:t>      předloženo, bylo spotřebováno v průběhu dne</a:t>
            </a:r>
          </a:p>
          <a:p>
            <a:pPr marL="0" indent="0">
              <a:buNone/>
            </a:pPr>
            <a:r>
              <a:rPr lang="cs-CZ" b="1" dirty="0"/>
              <a:t>        -   </a:t>
            </a:r>
            <a:r>
              <a:rPr lang="cs-CZ" b="1" dirty="0">
                <a:solidFill>
                  <a:srgbClr val="FF0000"/>
                </a:solidFill>
              </a:rPr>
              <a:t>vedlejší účinky po aplikaci-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nebyly zjištěny </a:t>
            </a:r>
            <a:r>
              <a:rPr lang="cs-CZ" b="1" dirty="0">
                <a:solidFill>
                  <a:srgbClr val="7030A0"/>
                </a:solidFill>
              </a:rPr>
              <a:t>- </a:t>
            </a:r>
            <a:r>
              <a:rPr lang="cs-CZ" b="1" dirty="0"/>
              <a:t>žádné vedlejší účinky ani </a:t>
            </a:r>
          </a:p>
          <a:p>
            <a:pPr marL="0" indent="0">
              <a:buNone/>
            </a:pPr>
            <a:r>
              <a:rPr lang="cs-CZ" b="1" dirty="0"/>
              <a:t>      úhyny v souvislosti s léčením použitými </a:t>
            </a:r>
          </a:p>
          <a:p>
            <a:pPr marL="0" indent="0">
              <a:buNone/>
            </a:pPr>
            <a:r>
              <a:rPr lang="cs-CZ" b="1" dirty="0"/>
              <a:t>      </a:t>
            </a:r>
            <a:r>
              <a:rPr lang="cs-CZ" b="1" dirty="0" err="1"/>
              <a:t>medikovanými</a:t>
            </a:r>
            <a:r>
              <a:rPr lang="cs-CZ" b="1" dirty="0"/>
              <a:t> krmivy</a:t>
            </a:r>
          </a:p>
          <a:p>
            <a:pPr marL="0" indent="0">
              <a:buNone/>
            </a:pPr>
            <a:r>
              <a:rPr lang="cs-CZ" b="1" dirty="0"/>
              <a:t>       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44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Léčivá látka </a:t>
            </a:r>
            <a:r>
              <a:rPr lang="cs-CZ" b="1" dirty="0" err="1"/>
              <a:t>ivermektin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Bezpečnost pro léčená zvířata, bezpečnost pro </a:t>
            </a:r>
            <a:r>
              <a:rPr lang="cs-CZ" b="1" dirty="0" err="1"/>
              <a:t>kunzumenta</a:t>
            </a:r>
            <a:r>
              <a:rPr lang="cs-CZ" b="1" dirty="0"/>
              <a:t> živočišných potravin –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humánní anthelmintikum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úspěšně  bylo užíváno při terapii onemocnění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Covid-19</a:t>
            </a:r>
          </a:p>
          <a:p>
            <a:r>
              <a:rPr lang="cs-CZ" b="1" dirty="0"/>
              <a:t>Léčivá látka je podávána pouze 2 dny</a:t>
            </a:r>
          </a:p>
          <a:p>
            <a:r>
              <a:rPr lang="cs-CZ" b="1" dirty="0"/>
              <a:t>Při několikanásobném předávkování neškodná </a:t>
            </a:r>
          </a:p>
          <a:p>
            <a:r>
              <a:rPr lang="cs-CZ" b="1" dirty="0"/>
              <a:t>Hladiny reziduí jsou po podání v orgánech a tkáních u cílových zvířat pod MRL stanoveným příslušným nařízením 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166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B0EF2-B289-450A-825E-02CCDBB3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Spotřeby </a:t>
            </a:r>
            <a:r>
              <a:rPr lang="cs-CZ" b="1" dirty="0" err="1"/>
              <a:t>ivermektinu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E63AA0-3D61-4D75-99DF-33B454F9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Spotřeby </a:t>
            </a:r>
            <a:r>
              <a:rPr lang="cs-CZ" b="1" dirty="0" err="1"/>
              <a:t>ivermektinu</a:t>
            </a:r>
            <a:r>
              <a:rPr lang="cs-CZ" b="1" dirty="0"/>
              <a:t> v letech 2020, 2021 a 2022, které byly získány od fy </a:t>
            </a:r>
            <a:r>
              <a:rPr lang="cs-CZ" b="1" dirty="0" err="1"/>
              <a:t>Tekro</a:t>
            </a:r>
            <a:r>
              <a:rPr lang="cs-CZ" b="1" dirty="0"/>
              <a:t>.</a:t>
            </a:r>
          </a:p>
          <a:p>
            <a:r>
              <a:rPr lang="cs-CZ" b="1" dirty="0"/>
              <a:t>Z těchto údajů je zřejmé, že nadále dochází ke snížení spotřeby tohoto léčiva. Po výrazném poklesu spotřeby z r. 2018 a 2019 (spotřeba 1500 g </a:t>
            </a:r>
            <a:r>
              <a:rPr lang="cs-CZ" b="1" dirty="0" err="1"/>
              <a:t>ivermektinu</a:t>
            </a:r>
            <a:r>
              <a:rPr lang="cs-CZ" b="1" dirty="0"/>
              <a:t>) se v posledních 3 letech udržuje jeho spotřeba na relativně nízké úrovni (cca 700 až 800 g).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CD2B8E-7727-4479-AF56-7C3265A2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325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0FD4A-CB4C-4EA0-85C2-49927B9F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Spotřeba </a:t>
            </a:r>
            <a:r>
              <a:rPr lang="cs-CZ" sz="2800" b="1" dirty="0" err="1"/>
              <a:t>ivermectinu</a:t>
            </a:r>
            <a:r>
              <a:rPr lang="cs-CZ" sz="2800" b="1" dirty="0"/>
              <a:t> pro lovnou zvěř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4F7BCF3B-7BA0-4297-8BF4-857C8969F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16115"/>
              </p:ext>
            </p:extLst>
          </p:nvPr>
        </p:nvGraphicFramePr>
        <p:xfrm>
          <a:off x="251520" y="1625600"/>
          <a:ext cx="821224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048">
                  <a:extLst>
                    <a:ext uri="{9D8B030D-6E8A-4147-A177-3AD203B41FA5}">
                      <a16:colId xmlns:a16="http://schemas.microsoft.com/office/drawing/2014/main" val="13580874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671864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77135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15436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69376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319311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173641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740063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96412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Sezona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Spotřeba </a:t>
                      </a:r>
                    </a:p>
                    <a:p>
                      <a:r>
                        <a:rPr lang="cs-CZ" sz="1050" dirty="0" err="1"/>
                        <a:t>Ivermectinu</a:t>
                      </a:r>
                      <a:endParaRPr lang="cs-CZ" sz="1050" dirty="0"/>
                    </a:p>
                    <a:p>
                      <a:r>
                        <a:rPr lang="cs-CZ" sz="1000" dirty="0"/>
                        <a:t>    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</a:t>
                      </a:r>
                    </a:p>
                    <a:p>
                      <a:r>
                        <a:rPr lang="cs-CZ" sz="1400" dirty="0"/>
                        <a:t>odběratel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Honitby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Jelen</a:t>
                      </a:r>
                    </a:p>
                    <a:p>
                      <a:r>
                        <a:rPr lang="cs-CZ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Daněk</a:t>
                      </a:r>
                    </a:p>
                    <a:p>
                      <a:r>
                        <a:rPr lang="cs-CZ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Muflon</a:t>
                      </a:r>
                    </a:p>
                    <a:p>
                      <a:r>
                        <a:rPr lang="cs-CZ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Srnčí</a:t>
                      </a:r>
                    </a:p>
                    <a:p>
                      <a:r>
                        <a:rPr lang="cs-CZ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2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/>
                        <a:t>2021/202</a:t>
                      </a:r>
                      <a:r>
                        <a:rPr lang="cs-CZ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57 117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/>
                        <a:t>2020/202</a:t>
                      </a:r>
                      <a:r>
                        <a:rPr lang="cs-CZ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59 655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9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/>
                        <a:t>2019/2020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49 857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2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49651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b="1" dirty="0"/>
                        <a:t>     jarní stav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6112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b="1" dirty="0"/>
                        <a:t>     odlov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6713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b="1" dirty="0"/>
                        <a:t>     celkem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59 004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66 002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4987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b="1" dirty="0"/>
                        <a:t>% ošetřených </a:t>
                      </a:r>
                      <a:r>
                        <a:rPr lang="cs-CZ" sz="1000" b="1" dirty="0"/>
                        <a:t>21/22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34547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8FDF35-AD0A-4BD0-95C1-55B6464F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27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Parazitózy spárkaté zvěře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 ČR se vyskytuje u srnčí zvěře široké spektrum </a:t>
            </a:r>
            <a:r>
              <a:rPr lang="cs-CZ" b="1" dirty="0" err="1"/>
              <a:t>endo</a:t>
            </a:r>
            <a:r>
              <a:rPr lang="cs-CZ" b="1" dirty="0"/>
              <a:t> a </a:t>
            </a:r>
            <a:r>
              <a:rPr lang="cs-CZ" b="1" dirty="0" err="1"/>
              <a:t>ektoparazitóz</a:t>
            </a:r>
            <a:r>
              <a:rPr lang="cs-CZ" b="1" dirty="0"/>
              <a:t> </a:t>
            </a:r>
          </a:p>
          <a:p>
            <a:r>
              <a:rPr lang="cs-CZ" b="1" dirty="0"/>
              <a:t>- endoparazité hl. gastrointestinální a </a:t>
            </a:r>
            <a:r>
              <a:rPr lang="cs-CZ" b="1" dirty="0" err="1"/>
              <a:t>plícní</a:t>
            </a:r>
            <a:r>
              <a:rPr lang="cs-CZ" b="1" dirty="0"/>
              <a:t> parazité, vesměs hlístice, kokcidie, tasemnice, motolice</a:t>
            </a:r>
          </a:p>
          <a:p>
            <a:r>
              <a:rPr lang="cs-CZ" b="1" dirty="0"/>
              <a:t>- </a:t>
            </a:r>
            <a:r>
              <a:rPr lang="cs-CZ" b="1" dirty="0" err="1"/>
              <a:t>ekto</a:t>
            </a:r>
            <a:r>
              <a:rPr lang="cs-CZ" b="1" dirty="0"/>
              <a:t> - v současné době nejzávažnější je onemocnění </a:t>
            </a:r>
            <a:r>
              <a:rPr lang="cs-CZ" b="1" dirty="0">
                <a:solidFill>
                  <a:srgbClr val="FF0000"/>
                </a:solidFill>
              </a:rPr>
              <a:t>střečkovitostí podkožní a nosohltanovou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054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Spotřeba léčivé látky </a:t>
            </a:r>
            <a:r>
              <a:rPr lang="cs-CZ" sz="4000" b="1" dirty="0" err="1"/>
              <a:t>ivermectinu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Spotřeba </a:t>
            </a:r>
            <a:r>
              <a:rPr lang="cs-CZ" b="1" dirty="0" err="1"/>
              <a:t>ivermectinu</a:t>
            </a:r>
            <a:r>
              <a:rPr lang="cs-CZ" b="1" dirty="0"/>
              <a:t> za uvedená období – došlo k </a:t>
            </a:r>
            <a:r>
              <a:rPr lang="cs-CZ" b="1" dirty="0">
                <a:solidFill>
                  <a:srgbClr val="FF0000"/>
                </a:solidFill>
              </a:rPr>
              <a:t>významnému snížení používání </a:t>
            </a:r>
            <a:r>
              <a:rPr lang="cs-CZ" b="1" dirty="0" err="1">
                <a:solidFill>
                  <a:srgbClr val="FF0000"/>
                </a:solidFill>
              </a:rPr>
              <a:t>antiparazitika</a:t>
            </a:r>
            <a:r>
              <a:rPr lang="cs-CZ" b="1" dirty="0">
                <a:solidFill>
                  <a:srgbClr val="FF0000"/>
                </a:solidFill>
              </a:rPr>
              <a:t> u lovné zvěře</a:t>
            </a:r>
          </a:p>
          <a:p>
            <a:r>
              <a:rPr lang="cs-CZ" b="1" dirty="0"/>
              <a:t>Důvodem jsou </a:t>
            </a:r>
          </a:p>
          <a:p>
            <a:pPr marL="0" indent="0">
              <a:buNone/>
            </a:pPr>
            <a:r>
              <a:rPr lang="cs-CZ" b="1" dirty="0"/>
              <a:t>         -   stanovený zákaz léčení</a:t>
            </a:r>
          </a:p>
          <a:p>
            <a:pPr marL="0" indent="0">
              <a:buNone/>
            </a:pPr>
            <a:r>
              <a:rPr lang="cs-CZ" b="1" dirty="0"/>
              <a:t>         -   stanovení náročných podmínek pro </a:t>
            </a:r>
          </a:p>
          <a:p>
            <a:pPr marL="0" indent="0">
              <a:buNone/>
            </a:pPr>
            <a:r>
              <a:rPr lang="cs-CZ" b="1" dirty="0"/>
              <a:t>              povolení léčení orgány SVS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357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Úspěšná léčba parazitárních onemocnění-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Výběr </a:t>
            </a:r>
            <a:r>
              <a:rPr lang="cs-CZ" b="1" dirty="0">
                <a:solidFill>
                  <a:srgbClr val="FF0000"/>
                </a:solidFill>
              </a:rPr>
              <a:t>vhodného léčiva </a:t>
            </a:r>
            <a:r>
              <a:rPr lang="cs-CZ" b="1" dirty="0"/>
              <a:t>dle výsledku parazitologického vyšetření</a:t>
            </a:r>
          </a:p>
          <a:p>
            <a:r>
              <a:rPr lang="cs-CZ" b="1" dirty="0">
                <a:solidFill>
                  <a:srgbClr val="FF0000"/>
                </a:solidFill>
              </a:rPr>
              <a:t>Správná aplikace v terénu </a:t>
            </a:r>
            <a:r>
              <a:rPr lang="cs-CZ" b="1" dirty="0"/>
              <a:t>(přesný počet zvěře, dávka VLP, návykové krmivo 10-14 dní před léčbou)</a:t>
            </a:r>
          </a:p>
          <a:p>
            <a:r>
              <a:rPr lang="cs-CZ" b="1" dirty="0"/>
              <a:t>Homogenita směsi, </a:t>
            </a:r>
            <a:r>
              <a:rPr lang="cs-CZ" b="1" dirty="0">
                <a:solidFill>
                  <a:srgbClr val="FF0000"/>
                </a:solidFill>
              </a:rPr>
              <a:t>dostatečný počet krmných míst u krmelišť, </a:t>
            </a:r>
            <a:r>
              <a:rPr lang="cs-CZ" b="1" dirty="0"/>
              <a:t>sledovat spotřebu MK</a:t>
            </a:r>
          </a:p>
          <a:p>
            <a:r>
              <a:rPr lang="cs-CZ" b="1" dirty="0" err="1"/>
              <a:t>Antiparazitární</a:t>
            </a:r>
            <a:r>
              <a:rPr lang="cs-CZ" b="1" dirty="0"/>
              <a:t> léčba - </a:t>
            </a:r>
            <a:r>
              <a:rPr lang="cs-CZ" b="1" dirty="0">
                <a:solidFill>
                  <a:srgbClr val="FF0000"/>
                </a:solidFill>
              </a:rPr>
              <a:t>soustředit na větší plochy</a:t>
            </a:r>
          </a:p>
          <a:p>
            <a:pPr marL="0" indent="0">
              <a:buNone/>
            </a:pPr>
            <a:r>
              <a:rPr lang="cs-CZ" b="1" dirty="0"/>
              <a:t>    </a:t>
            </a:r>
            <a:r>
              <a:rPr lang="cs-CZ" sz="2800" b="1" dirty="0"/>
              <a:t>(nalétávání střečků do velkých vzdáleností)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547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Rizika přenosu reziduí do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Minimalizace rizika přenosu reziduí do potravin – </a:t>
            </a:r>
            <a:r>
              <a:rPr lang="cs-CZ" b="1" dirty="0">
                <a:solidFill>
                  <a:srgbClr val="FF0000"/>
                </a:solidFill>
              </a:rPr>
              <a:t>SVS rozhodne o termínu léčby </a:t>
            </a:r>
            <a:r>
              <a:rPr lang="cs-CZ" b="1" dirty="0"/>
              <a:t>u volně žijících zvířat</a:t>
            </a:r>
          </a:p>
          <a:p>
            <a:r>
              <a:rPr lang="cs-CZ" b="1" dirty="0"/>
              <a:t>Uživatel honitby po obdržení souhlasu od KVS informovat příslušný orgán státní správy myslivosti o použití LP </a:t>
            </a:r>
            <a:r>
              <a:rPr lang="cs-CZ" b="1" dirty="0">
                <a:solidFill>
                  <a:srgbClr val="FF0000"/>
                </a:solidFill>
              </a:rPr>
              <a:t>minimálně 14 dní před jeho použitím </a:t>
            </a:r>
          </a:p>
          <a:p>
            <a:r>
              <a:rPr lang="cs-CZ" b="1" dirty="0">
                <a:solidFill>
                  <a:srgbClr val="FF0000"/>
                </a:solidFill>
              </a:rPr>
              <a:t>Ochranná lhůta pro maso léčené zvěře 28 dnů</a:t>
            </a:r>
          </a:p>
          <a:p>
            <a:pPr marL="0" indent="0">
              <a:buNone/>
            </a:pPr>
            <a:r>
              <a:rPr lang="cs-CZ" sz="2400" b="1" dirty="0"/>
              <a:t>       Ochranná lhůta u černé zvěře 14 dnů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726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Léčit či neléčit volně žijící zvířata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/>
              <a:t>V roce 2019 a 2020 diskuze na stránkách odborného tisku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    Zásadní v tomto rozhodnutí musí být medicinské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    hledisko</a:t>
            </a:r>
          </a:p>
          <a:p>
            <a:r>
              <a:rPr lang="cs-CZ" sz="2800" b="1" dirty="0"/>
              <a:t>Individuální přístup k léčbě v jednotlivých lokalitách </a:t>
            </a:r>
          </a:p>
          <a:p>
            <a:r>
              <a:rPr lang="cs-CZ" sz="2800" b="1" dirty="0"/>
              <a:t>Klinický průběh – intenzita infekce</a:t>
            </a:r>
          </a:p>
          <a:p>
            <a:r>
              <a:rPr lang="cs-CZ" sz="2800" b="1" dirty="0"/>
              <a:t>Nepříznivé podmínky - monokultury (řepka, kukuřice),</a:t>
            </a:r>
          </a:p>
          <a:p>
            <a:pPr marL="0" indent="0">
              <a:buNone/>
            </a:pPr>
            <a:r>
              <a:rPr lang="cs-CZ" sz="2800" b="1" dirty="0"/>
              <a:t>    nedostatek přirozených bylin, významné snížení</a:t>
            </a:r>
          </a:p>
          <a:p>
            <a:pPr marL="0" indent="0">
              <a:buNone/>
            </a:pPr>
            <a:r>
              <a:rPr lang="cs-CZ" sz="2800" b="1" dirty="0"/>
              <a:t>    lesních ploch k úkrytu (např. kůrovec)</a:t>
            </a:r>
          </a:p>
          <a:p>
            <a:r>
              <a:rPr lang="cs-CZ" sz="2800" b="1" dirty="0"/>
              <a:t>Léčba lovem?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758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Předpoklad v roce 2023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Sledování výskytu </a:t>
            </a:r>
            <a:r>
              <a:rPr lang="cs-CZ" b="1" dirty="0"/>
              <a:t>nálezů střečkovitosti nosohltanové a podkožní </a:t>
            </a:r>
            <a:r>
              <a:rPr lang="cs-CZ" b="1" dirty="0">
                <a:solidFill>
                  <a:srgbClr val="FF0000"/>
                </a:solidFill>
              </a:rPr>
              <a:t>pokračuje i v letošním roce</a:t>
            </a:r>
          </a:p>
          <a:p>
            <a:pPr marL="0" indent="0">
              <a:buNone/>
            </a:pPr>
            <a:r>
              <a:rPr lang="cs-CZ" b="1" dirty="0"/>
              <a:t>    -  ve stejných honitbách</a:t>
            </a:r>
          </a:p>
          <a:p>
            <a:pPr marL="0" indent="0">
              <a:buNone/>
            </a:pPr>
            <a:r>
              <a:rPr lang="cs-CZ" b="1" dirty="0"/>
              <a:t>    -  stejné podmínky aplikace  </a:t>
            </a:r>
          </a:p>
          <a:p>
            <a:pPr marL="0" indent="0">
              <a:buNone/>
            </a:pPr>
            <a:r>
              <a:rPr lang="cs-CZ" b="1" dirty="0"/>
              <a:t>     - možnost hodnocení  účinnosti léčby nadále</a:t>
            </a:r>
          </a:p>
          <a:p>
            <a:pPr marL="0" indent="0">
              <a:buNone/>
            </a:pPr>
            <a:r>
              <a:rPr lang="cs-CZ" b="1" dirty="0"/>
              <a:t>       v letech 2023 a 2024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73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Závěr- opodstatněnost použitého léčení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Ve sledovaných lokalitách, kde se uskutečnila </a:t>
            </a:r>
            <a:r>
              <a:rPr lang="cs-CZ" b="1" dirty="0">
                <a:solidFill>
                  <a:srgbClr val="FF0000"/>
                </a:solidFill>
              </a:rPr>
              <a:t>léčba</a:t>
            </a:r>
            <a:r>
              <a:rPr lang="cs-CZ" b="1" dirty="0"/>
              <a:t> nosohltanové a podkožní střečkovitosti, došlo k </a:t>
            </a:r>
            <a:r>
              <a:rPr lang="cs-CZ" b="1" dirty="0">
                <a:solidFill>
                  <a:srgbClr val="FF0000"/>
                </a:solidFill>
              </a:rPr>
              <a:t>poklesu nálezu pozitivních kusů</a:t>
            </a:r>
            <a:r>
              <a:rPr lang="cs-CZ" b="1" dirty="0"/>
              <a:t>.</a:t>
            </a:r>
          </a:p>
          <a:p>
            <a:r>
              <a:rPr lang="cs-CZ" b="1" dirty="0"/>
              <a:t>Pro další posouzení výsledků léčby je zásadní sledovat nálezy larev střečků v průběhu dalších let.</a:t>
            </a:r>
          </a:p>
          <a:p>
            <a:r>
              <a:rPr lang="cs-CZ" b="1" dirty="0">
                <a:solidFill>
                  <a:srgbClr val="FF0000"/>
                </a:solidFill>
              </a:rPr>
              <a:t>Medicinské hledisko </a:t>
            </a:r>
            <a:r>
              <a:rPr lang="cs-CZ" b="1" dirty="0"/>
              <a:t>- </a:t>
            </a:r>
            <a:r>
              <a:rPr lang="cs-CZ" b="1" dirty="0">
                <a:solidFill>
                  <a:srgbClr val="FF0000"/>
                </a:solidFill>
              </a:rPr>
              <a:t>povinnost tlumení nákazy a léčba onemocnění -   zabránit utrpení a bolesti spárkaté zvěře, zabránit oslabení zdravotního stavu i úhynům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98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Dosažené výsledky sledování účinnosti </a:t>
            </a:r>
            <a:r>
              <a:rPr lang="cs-CZ" b="1" dirty="0" err="1"/>
              <a:t>ivermektinu</a:t>
            </a:r>
            <a:r>
              <a:rPr lang="cs-CZ" b="1" dirty="0"/>
              <a:t> proti střečkovitosti srnčí zvěře ve zdůvodněných lokalitách </a:t>
            </a:r>
            <a:r>
              <a:rPr lang="cs-CZ" b="1" dirty="0">
                <a:solidFill>
                  <a:srgbClr val="FF0000"/>
                </a:solidFill>
              </a:rPr>
              <a:t>prokázaly jednoznačně opodstatněnost použitého léčení</a:t>
            </a:r>
          </a:p>
          <a:p>
            <a:r>
              <a:rPr lang="cs-CZ" b="1" dirty="0"/>
              <a:t>V roce po neléčení (2018-2019) došlo k nárůstu tohoto onemocnění, po obnovené léčbě došlo k poklesu nálezů - to však musí být potvrzeno sledováním v následujících letech.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087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Pokládáme za zásadní a nezbytnou </a:t>
            </a:r>
            <a:r>
              <a:rPr lang="cs-CZ" b="1" dirty="0">
                <a:solidFill>
                  <a:srgbClr val="FF0000"/>
                </a:solidFill>
              </a:rPr>
              <a:t>povinnost veterinárních lékařů v lokalitách</a:t>
            </a:r>
            <a:r>
              <a:rPr lang="cs-CZ" b="1" dirty="0"/>
              <a:t>, kde jsou prokázána onemocnění parazitózami,  </a:t>
            </a:r>
          </a:p>
          <a:p>
            <a:r>
              <a:rPr lang="cs-CZ" b="1" dirty="0" err="1"/>
              <a:t>plícní</a:t>
            </a:r>
            <a:r>
              <a:rPr lang="cs-CZ" b="1" dirty="0"/>
              <a:t> a </a:t>
            </a:r>
            <a:r>
              <a:rPr lang="cs-CZ" b="1" dirty="0" err="1"/>
              <a:t>gastrintestinální</a:t>
            </a:r>
            <a:r>
              <a:rPr lang="cs-CZ" b="1" dirty="0"/>
              <a:t> </a:t>
            </a:r>
            <a:r>
              <a:rPr lang="cs-CZ" b="1" dirty="0" err="1"/>
              <a:t>nematody</a:t>
            </a:r>
            <a:r>
              <a:rPr lang="cs-CZ" b="1" dirty="0"/>
              <a:t> </a:t>
            </a:r>
          </a:p>
          <a:p>
            <a:r>
              <a:rPr lang="cs-CZ" b="1" dirty="0"/>
              <a:t>podkožní a nosní formy střečkovitosti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</a:t>
            </a:r>
            <a:r>
              <a:rPr lang="cs-CZ" sz="3600" b="1" dirty="0">
                <a:solidFill>
                  <a:srgbClr val="FF0000"/>
                </a:solidFill>
              </a:rPr>
              <a:t>zajistit léčení zvířat</a:t>
            </a:r>
            <a:r>
              <a:rPr lang="cs-CZ" sz="360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396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AAD5F-D4B4-4937-97E8-20BD34D6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B7ACF-298A-48B5-9705-5B9B3E73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</a:t>
            </a:r>
            <a:r>
              <a:rPr lang="cs-CZ" b="1" dirty="0"/>
              <a:t>Děkuji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94DEA-6B0E-4B9C-92DB-1C7906A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1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Monitoring parazitóz spárkaté zvěře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Dne 25.01.2018 vydává SVS ČR </a:t>
            </a:r>
            <a:r>
              <a:rPr lang="cs-CZ" b="1" dirty="0">
                <a:solidFill>
                  <a:srgbClr val="FF0000"/>
                </a:solidFill>
              </a:rPr>
              <a:t>mimořádné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veterinární opatření </a:t>
            </a:r>
            <a:r>
              <a:rPr lang="cs-CZ" b="1" dirty="0"/>
              <a:t>k zamezení šíření afrického moru prasat na území ČR</a:t>
            </a:r>
          </a:p>
          <a:p>
            <a:pPr marL="0" indent="0">
              <a:buNone/>
            </a:pPr>
            <a:r>
              <a:rPr lang="cs-CZ" b="1" dirty="0"/>
              <a:t>   Čl.1 nařízení - uživatelům honiteb se </a:t>
            </a:r>
            <a:r>
              <a:rPr lang="cs-CZ" b="1" dirty="0">
                <a:solidFill>
                  <a:srgbClr val="FF0000"/>
                </a:solidFill>
              </a:rPr>
              <a:t>zakazuje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použití </a:t>
            </a:r>
            <a:r>
              <a:rPr lang="cs-CZ" b="1" dirty="0" err="1">
                <a:solidFill>
                  <a:srgbClr val="FF0000"/>
                </a:solidFill>
              </a:rPr>
              <a:t>antiparazitárních</a:t>
            </a:r>
            <a:r>
              <a:rPr lang="cs-CZ" b="1" dirty="0">
                <a:solidFill>
                  <a:srgbClr val="FF0000"/>
                </a:solidFill>
              </a:rPr>
              <a:t> léčiv u spárkaté zvěře</a:t>
            </a:r>
          </a:p>
          <a:p>
            <a:pPr marL="0" indent="0">
              <a:buNone/>
            </a:pPr>
            <a:r>
              <a:rPr lang="cs-CZ" b="1" dirty="0"/>
              <a:t>  Čl.2 nařízení - KVS může povolit výjimku na  </a:t>
            </a:r>
          </a:p>
          <a:p>
            <a:pPr marL="0" indent="0">
              <a:buNone/>
            </a:pPr>
            <a:r>
              <a:rPr lang="cs-CZ" b="1" dirty="0"/>
              <a:t>  území obor a přezimovacích obůrek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43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Monitoring parazitóz u spárkaté zvěře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</a:t>
            </a:r>
            <a:r>
              <a:rPr lang="cs-CZ" b="1" dirty="0"/>
              <a:t>Podmínkou povolení výjimky je výsledek</a:t>
            </a:r>
          </a:p>
          <a:p>
            <a:pPr marL="0" indent="0">
              <a:buNone/>
            </a:pPr>
            <a:r>
              <a:rPr lang="cs-CZ" b="1" dirty="0"/>
              <a:t>     </a:t>
            </a:r>
            <a:r>
              <a:rPr lang="cs-CZ" b="1" dirty="0">
                <a:solidFill>
                  <a:srgbClr val="FF0000"/>
                </a:solidFill>
              </a:rPr>
              <a:t>parazitologického vyšetření </a:t>
            </a:r>
            <a:r>
              <a:rPr lang="cs-CZ" b="1" dirty="0"/>
              <a:t>v souladu s </a:t>
            </a:r>
          </a:p>
          <a:p>
            <a:pPr marL="0" indent="0">
              <a:buNone/>
            </a:pPr>
            <a:r>
              <a:rPr lang="cs-CZ" b="1" dirty="0"/>
              <a:t>     Metodikou kontroly zdraví resp.</a:t>
            </a:r>
          </a:p>
          <a:p>
            <a:pPr marL="0" indent="0">
              <a:buNone/>
            </a:pPr>
            <a:r>
              <a:rPr lang="cs-CZ" b="1" dirty="0"/>
              <a:t>     </a:t>
            </a:r>
            <a:r>
              <a:rPr lang="cs-CZ" b="1" dirty="0" err="1">
                <a:solidFill>
                  <a:srgbClr val="C00000"/>
                </a:solidFill>
              </a:rPr>
              <a:t>patoanatomické</a:t>
            </a:r>
            <a:r>
              <a:rPr lang="cs-CZ" b="1" dirty="0">
                <a:solidFill>
                  <a:srgbClr val="C00000"/>
                </a:solidFill>
              </a:rPr>
              <a:t> vyšetření </a:t>
            </a:r>
            <a:r>
              <a:rPr lang="cs-CZ" b="1" dirty="0"/>
              <a:t>– deklaruje</a:t>
            </a:r>
          </a:p>
          <a:p>
            <a:pPr marL="0" indent="0">
              <a:buNone/>
            </a:pPr>
            <a:r>
              <a:rPr lang="cs-CZ" b="1" dirty="0"/>
              <a:t>      nezbytnost ošetření</a:t>
            </a:r>
          </a:p>
          <a:p>
            <a:r>
              <a:rPr lang="cs-CZ" b="1" dirty="0"/>
              <a:t>  </a:t>
            </a:r>
            <a:r>
              <a:rPr lang="cs-CZ" b="1" dirty="0">
                <a:solidFill>
                  <a:srgbClr val="FF0000"/>
                </a:solidFill>
              </a:rPr>
              <a:t>Uživatel honitby zajistí aplikaci léčiv </a:t>
            </a:r>
            <a:r>
              <a:rPr lang="cs-CZ" b="1" dirty="0"/>
              <a:t>– </a:t>
            </a:r>
          </a:p>
          <a:p>
            <a:pPr marL="0" indent="0">
              <a:buNone/>
            </a:pPr>
            <a:r>
              <a:rPr lang="cs-CZ" b="1" dirty="0"/>
              <a:t>      minimalizace možné konzumace léčiva </a:t>
            </a:r>
          </a:p>
          <a:p>
            <a:pPr marL="0" indent="0">
              <a:buNone/>
            </a:pPr>
            <a:r>
              <a:rPr lang="cs-CZ" b="1" dirty="0"/>
              <a:t>     černou zvěří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3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Změna legislativních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/>
              <a:t>Nařízení Státní veterinární správy </a:t>
            </a:r>
          </a:p>
          <a:p>
            <a:pPr marL="0" indent="0">
              <a:buNone/>
            </a:pPr>
            <a:r>
              <a:rPr lang="cs-CZ" b="1" dirty="0"/>
              <a:t>    č. </a:t>
            </a:r>
            <a:r>
              <a:rPr lang="cs-CZ" b="1" dirty="0" err="1"/>
              <a:t>j.SVS</a:t>
            </a:r>
            <a:r>
              <a:rPr lang="cs-CZ" b="1" dirty="0"/>
              <a:t>/2019/145280-G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ukončuje k 31.12.2019 mimořádná veterinární opatření ze dne 8.11.2018</a:t>
            </a:r>
            <a:r>
              <a:rPr lang="cs-CZ" b="1" dirty="0"/>
              <a:t>, která byla vydána k zamezení šíření afrického moru prasat na území ČR, a která zakazovala použití </a:t>
            </a:r>
            <a:r>
              <a:rPr lang="cs-CZ" b="1" dirty="0" err="1"/>
              <a:t>antiparazitárních</a:t>
            </a:r>
            <a:r>
              <a:rPr lang="cs-CZ" b="1" dirty="0"/>
              <a:t> přípravků pro léčení parazitóz u spárkaté zvěře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613E-94C9-4A6B-8601-7A61901C87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29921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předloha</Template>
  <TotalTime>23979</TotalTime>
  <Words>3932</Words>
  <Application>Microsoft Office PowerPoint</Application>
  <PresentationFormat>Předvádění na obrazovce (4:3)</PresentationFormat>
  <Paragraphs>616</Paragraphs>
  <Slides>68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Times New Roman</vt:lpstr>
      <vt:lpstr>předloha</vt:lpstr>
      <vt:lpstr>Monitoring onemocnění střečkovitostí srnčí zvěře</vt:lpstr>
      <vt:lpstr>Cíl práce</vt:lpstr>
      <vt:lpstr>Problematika parazitóz volně žijící zvěře</vt:lpstr>
      <vt:lpstr>Parazitózy spárkaté zvěře.</vt:lpstr>
      <vt:lpstr>Onemocnění volně žijící zvěře</vt:lpstr>
      <vt:lpstr>Parazitózy spárkaté zvěře</vt:lpstr>
      <vt:lpstr>Monitoring parazitóz spárkaté zvěře.</vt:lpstr>
      <vt:lpstr>Monitoring parazitóz u spárkaté zvěře</vt:lpstr>
      <vt:lpstr>Změna legislativních opatření</vt:lpstr>
      <vt:lpstr>Důsledky omezení léčby</vt:lpstr>
      <vt:lpstr>Současná právní situace </vt:lpstr>
      <vt:lpstr>Podmínky pro použití antiparazitik v roce 2022</vt:lpstr>
      <vt:lpstr>Podmínky pro cílené antiparazitární ošetření v roce 2022</vt:lpstr>
      <vt:lpstr>Podmínky pro cílené antiparazitární  ošetření metodika na rok 2022</vt:lpstr>
      <vt:lpstr>Podmínky pro cílené antiparazitární ošetření </vt:lpstr>
      <vt:lpstr>Podmínky</vt:lpstr>
      <vt:lpstr>Podmínky</vt:lpstr>
      <vt:lpstr>Podmínky </vt:lpstr>
      <vt:lpstr>Podmínky</vt:lpstr>
      <vt:lpstr>Podmínky </vt:lpstr>
      <vt:lpstr>Podmínky </vt:lpstr>
      <vt:lpstr>Podmínky</vt:lpstr>
      <vt:lpstr>Podmínky </vt:lpstr>
      <vt:lpstr>Podmínky</vt:lpstr>
      <vt:lpstr>Aplikace antiparazitika</vt:lpstr>
      <vt:lpstr>Proces aplikace antiparazitika</vt:lpstr>
      <vt:lpstr>Střečkovitost</vt:lpstr>
      <vt:lpstr>Kontrolované onemocnění střečkovitostí </vt:lpstr>
      <vt:lpstr>Střeček srnčí</vt:lpstr>
      <vt:lpstr>Střeček srnčí</vt:lpstr>
      <vt:lpstr>Střeček srnčí Hypoderma diana</vt:lpstr>
      <vt:lpstr>Střeček nosohltanový  (Cephenemyia stimulator)</vt:lpstr>
      <vt:lpstr>Střeček nosohltanový</vt:lpstr>
      <vt:lpstr>Střeček nosohltanový Cephenemyia stimulator</vt:lpstr>
      <vt:lpstr>Střečkovitost nosohltanová</vt:lpstr>
      <vt:lpstr>Střečkovitost podkožní</vt:lpstr>
      <vt:lpstr>Prezentace aplikace PowerPoint</vt:lpstr>
      <vt:lpstr>Prezentace aplikace PowerPoint</vt:lpstr>
      <vt:lpstr>Prezentace aplikace PowerPoint</vt:lpstr>
      <vt:lpstr>Klinické zkoušení - sledování účinnosti a bezpečnosti</vt:lpstr>
      <vt:lpstr>Léčba volně žijící zvěře</vt:lpstr>
      <vt:lpstr>Léčba parazitóz obecně</vt:lpstr>
      <vt:lpstr>Léčba parazitóz</vt:lpstr>
      <vt:lpstr>IVERMIX 0,15mg/g</vt:lpstr>
      <vt:lpstr>Rafendazol premix, pulvis</vt:lpstr>
      <vt:lpstr>Klinické zkoušení- sledování účinnosti</vt:lpstr>
      <vt:lpstr>Klinické zkoušení</vt:lpstr>
      <vt:lpstr>Endoparazitózy</vt:lpstr>
      <vt:lpstr>Sledování nálezů endoparazitů</vt:lpstr>
      <vt:lpstr>Léčba střečkovitosti</vt:lpstr>
      <vt:lpstr>Výsledky sledování účinnosti</vt:lpstr>
      <vt:lpstr>Výsledky léčby střečkovitosti </vt:lpstr>
      <vt:lpstr>Výsledky léčby střečkovitosti</vt:lpstr>
      <vt:lpstr>Výsledky získané z výkupu srnčí zvěře</vt:lpstr>
      <vt:lpstr>Výsledky nálezů střečkovitosti z výkupů spárkaté zvěře</vt:lpstr>
      <vt:lpstr>Výsledky aplikace VLP</vt:lpstr>
      <vt:lpstr>Léčivá látka ivermektin</vt:lpstr>
      <vt:lpstr>Spotřeby ivermektinu</vt:lpstr>
      <vt:lpstr>Spotřeba ivermectinu pro lovnou zvěř</vt:lpstr>
      <vt:lpstr>Spotřeba léčivé látky ivermectinu</vt:lpstr>
      <vt:lpstr>Úspěšná léčba parazitárních onemocnění- podmínky</vt:lpstr>
      <vt:lpstr>Rizika přenosu reziduí do potravin</vt:lpstr>
      <vt:lpstr>Léčit či neléčit volně žijící zvířata ?</vt:lpstr>
      <vt:lpstr>Předpoklad v roce 2023</vt:lpstr>
      <vt:lpstr>Závěr- opodstatněnost použitého léčení</vt:lpstr>
      <vt:lpstr>Závěr</vt:lpstr>
      <vt:lpstr>Závěr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Use of Antiparasitics in Game as Medicated Feed with Impact on Public Health.</dc:title>
  <dc:creator>Stejkora Jakub</dc:creator>
  <cp:lastModifiedBy>Billová Věra</cp:lastModifiedBy>
  <cp:revision>619</cp:revision>
  <cp:lastPrinted>2023-02-22T07:44:30Z</cp:lastPrinted>
  <dcterms:created xsi:type="dcterms:W3CDTF">2017-03-31T08:01:08Z</dcterms:created>
  <dcterms:modified xsi:type="dcterms:W3CDTF">2023-05-23T10:09:59Z</dcterms:modified>
</cp:coreProperties>
</file>